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9" r:id="rId3"/>
    <p:sldId id="264" r:id="rId4"/>
    <p:sldId id="265" r:id="rId5"/>
    <p:sldId id="267" r:id="rId6"/>
    <p:sldId id="262" r:id="rId7"/>
    <p:sldId id="268" r:id="rId8"/>
    <p:sldId id="278" r:id="rId9"/>
    <p:sldId id="275" r:id="rId10"/>
    <p:sldId id="270" r:id="rId11"/>
    <p:sldId id="260" r:id="rId12"/>
    <p:sldId id="271" r:id="rId13"/>
    <p:sldId id="257" r:id="rId14"/>
    <p:sldId id="274" r:id="rId15"/>
    <p:sldId id="279" r:id="rId16"/>
    <p:sldId id="280" r:id="rId17"/>
    <p:sldId id="261" r:id="rId18"/>
    <p:sldId id="281" r:id="rId19"/>
    <p:sldId id="282" r:id="rId20"/>
    <p:sldId id="283" r:id="rId21"/>
    <p:sldId id="284" r:id="rId22"/>
    <p:sldId id="263" r:id="rId23"/>
    <p:sldId id="269" r:id="rId24"/>
    <p:sldId id="286" r:id="rId25"/>
    <p:sldId id="266" r:id="rId26"/>
    <p:sldId id="276" r:id="rId27"/>
    <p:sldId id="285" r:id="rId28"/>
  </p:sldIdLst>
  <p:sldSz cx="9144000" cy="6858000" type="screen4x3"/>
  <p:notesSz cx="6805613" cy="9944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B2B2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49850" autoAdjust="0"/>
  </p:normalViewPr>
  <p:slideViewPr>
    <p:cSldViewPr>
      <p:cViewPr varScale="1">
        <p:scale>
          <a:sx n="57" d="100"/>
          <a:sy n="57" d="100"/>
        </p:scale>
        <p:origin x="317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AD53A1-7C0A-8B47-8D2A-E0FA294805FC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263D24-1692-AA46-A186-0832FF2B2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384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263D24-1692-AA46-A186-0832FF2B2B6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8572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263D24-1692-AA46-A186-0832FF2B2B6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0204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800" dirty="0" smtClean="0"/>
              <a:t>Affordability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800" dirty="0" smtClean="0"/>
              <a:t>Ongoing affordability may flag construction issues to help lower occupancy costs, costs of R&amp;M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800" dirty="0" smtClean="0"/>
              <a:t>Reduce costs to resident and organisation if organisation has R&amp;M</a:t>
            </a:r>
            <a:r>
              <a:rPr lang="en-AU" sz="1800" baseline="0" dirty="0" smtClean="0"/>
              <a:t> responsibility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800" baseline="0" dirty="0" smtClean="0"/>
              <a:t>Also, organisation is there in perpetuity so doesn’t want a high maintenance asset or a reputation for bad quality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800" baseline="0" dirty="0" smtClean="0"/>
              <a:t>Balancing act in equity formula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sz="1800" baseline="0" dirty="0" smtClean="0"/>
              <a:t>Longer or shorter stays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sz="1800" baseline="0" dirty="0" smtClean="0"/>
              <a:t>Flat (</a:t>
            </a:r>
            <a:r>
              <a:rPr lang="en-AU" sz="1800" baseline="0" dirty="0" err="1" smtClean="0"/>
              <a:t>eg</a:t>
            </a:r>
            <a:r>
              <a:rPr lang="en-AU" sz="1800" baseline="0" dirty="0" smtClean="0"/>
              <a:t>., CPI), set proportion of gain, or itemised – most opt for set proportion, but depends on market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AU" sz="1800" baseline="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AU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263D24-1692-AA46-A186-0832FF2B2B6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5963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aseline="0" dirty="0" smtClean="0"/>
              <a:t>Equity gain vs restriction – balancing between gain to seller and retention of affordability </a:t>
            </a:r>
          </a:p>
          <a:p>
            <a:r>
              <a:rPr lang="en-US" sz="1800" baseline="0" dirty="0" smtClean="0"/>
              <a:t>R&amp;M – who does what, can vary according to household capacity, condition of stock</a:t>
            </a:r>
          </a:p>
          <a:p>
            <a:r>
              <a:rPr lang="en-US" sz="1800" baseline="0" dirty="0" smtClean="0"/>
              <a:t>The asset lock is crucial, stops any stakeholders deciding to </a:t>
            </a:r>
            <a:r>
              <a:rPr lang="en-US" sz="1800" baseline="0" dirty="0" err="1" smtClean="0"/>
              <a:t>maximise</a:t>
            </a:r>
            <a:r>
              <a:rPr lang="en-US" sz="1800" baseline="0" dirty="0" smtClean="0"/>
              <a:t> their value at expense of others, including future buyers, broader community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263D24-1692-AA46-A186-0832FF2B2B6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0204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800" dirty="0" smtClean="0"/>
              <a:t>Ideological</a:t>
            </a:r>
            <a:r>
              <a:rPr lang="en-AU" sz="1800" baseline="0" dirty="0" smtClean="0"/>
              <a:t> issue of holding land value separate.</a:t>
            </a:r>
          </a:p>
          <a:p>
            <a:r>
              <a:rPr lang="en-AU" sz="1800" baseline="0" dirty="0" smtClean="0"/>
              <a:t>Might not achieve affordability </a:t>
            </a:r>
            <a:r>
              <a:rPr lang="en-AU" sz="1800" baseline="0" dirty="0" smtClean="0"/>
              <a:t>if </a:t>
            </a:r>
            <a:r>
              <a:rPr lang="en-AU" sz="1800" baseline="0" dirty="0" smtClean="0"/>
              <a:t>land component isn’t that high</a:t>
            </a:r>
          </a:p>
          <a:p>
            <a:r>
              <a:rPr lang="en-AU" sz="1800" baseline="0" dirty="0" smtClean="0"/>
              <a:t>Shorthand for allocating equity</a:t>
            </a:r>
            <a:endParaRPr lang="en-AU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263D24-1692-AA46-A186-0832FF2B2B6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9761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aseline="0" dirty="0" smtClean="0"/>
              <a:t>In Australia, can’t separate these so use other mechanisms for the same outcome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263D24-1692-AA46-A186-0832FF2B2B6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0204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Can</a:t>
            </a:r>
            <a:r>
              <a:rPr lang="en-US" baseline="0" dirty="0" smtClean="0"/>
              <a:t> place organisational settings along these axes</a:t>
            </a:r>
          </a:p>
          <a:p>
            <a:endParaRPr lang="en-US" baseline="0" dirty="0" smtClean="0"/>
          </a:p>
          <a:p>
            <a:r>
              <a:rPr lang="en-US" baseline="0" dirty="0" smtClean="0"/>
              <a:t>Don’t have to put all on the left or the right, either.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263D24-1692-AA46-A186-0832FF2B2B6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1863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Michael Stone’s resident-saver</a:t>
            </a:r>
            <a:r>
              <a:rPr lang="en-US" baseline="0" dirty="0" smtClean="0"/>
              <a:t> model; separating equity gain from tenure.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263D24-1692-AA46-A186-0832FF2B2B6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5204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 smtClean="0"/>
              <a:t>How are </a:t>
            </a:r>
            <a:r>
              <a:rPr lang="en-US" sz="1800" baseline="0" dirty="0" smtClean="0"/>
              <a:t>community needs and objectives best met?</a:t>
            </a:r>
          </a:p>
          <a:p>
            <a:r>
              <a:rPr lang="en-US" sz="1800" baseline="0" dirty="0" smtClean="0"/>
              <a:t>How determine this and </a:t>
            </a:r>
            <a:r>
              <a:rPr lang="en-US" sz="1800" baseline="0" dirty="0" err="1" smtClean="0"/>
              <a:t>maximise</a:t>
            </a:r>
            <a:r>
              <a:rPr lang="en-US" sz="1800" baseline="0" dirty="0" smtClean="0"/>
              <a:t> efficacy over time?</a:t>
            </a:r>
          </a:p>
          <a:p>
            <a:pPr marL="171450" indent="-171450">
              <a:buFont typeface="Arial"/>
              <a:buChar char="•"/>
            </a:pPr>
            <a:r>
              <a:rPr lang="en-US" sz="1800" baseline="0" dirty="0" smtClean="0"/>
              <a:t>Legitimacy</a:t>
            </a:r>
          </a:p>
          <a:p>
            <a:pPr marL="171450" indent="-171450">
              <a:buFont typeface="Arial"/>
              <a:buChar char="•"/>
            </a:pPr>
            <a:r>
              <a:rPr lang="en-US" sz="1800" baseline="0" dirty="0" smtClean="0"/>
              <a:t>Stability</a:t>
            </a:r>
          </a:p>
          <a:p>
            <a:pPr marL="171450" indent="-171450">
              <a:buFont typeface="Arial"/>
              <a:buChar char="•"/>
            </a:pPr>
            <a:r>
              <a:rPr lang="en-US" sz="1800" baseline="0" dirty="0" smtClean="0"/>
              <a:t>Longevity 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263D24-1692-AA46-A186-0832FF2B2B6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0204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en-US" sz="1800" dirty="0" smtClean="0"/>
              <a:t>How are </a:t>
            </a:r>
            <a:r>
              <a:rPr lang="en-US" sz="1800" baseline="0" dirty="0" smtClean="0"/>
              <a:t>community needs and objectives best met?</a:t>
            </a:r>
          </a:p>
          <a:p>
            <a:pPr>
              <a:lnSpc>
                <a:spcPct val="110000"/>
              </a:lnSpc>
            </a:pPr>
            <a:endParaRPr lang="en-US" sz="1800" baseline="0" dirty="0" smtClean="0"/>
          </a:p>
          <a:p>
            <a:pPr>
              <a:lnSpc>
                <a:spcPct val="110000"/>
              </a:lnSpc>
            </a:pPr>
            <a:r>
              <a:rPr lang="en-US" sz="1800" baseline="0" dirty="0" smtClean="0"/>
              <a:t>How determine this and </a:t>
            </a:r>
            <a:r>
              <a:rPr lang="en-US" sz="1800" baseline="0" dirty="0" err="1" smtClean="0"/>
              <a:t>maximise</a:t>
            </a:r>
            <a:r>
              <a:rPr lang="en-US" sz="1800" baseline="0" dirty="0" smtClean="0"/>
              <a:t> efficacy over time?</a:t>
            </a:r>
          </a:p>
          <a:p>
            <a:pPr marL="171450" indent="-171450">
              <a:lnSpc>
                <a:spcPct val="110000"/>
              </a:lnSpc>
              <a:buFont typeface="Arial"/>
              <a:buChar char="•"/>
            </a:pPr>
            <a:r>
              <a:rPr lang="en-US" sz="1800" baseline="0" dirty="0" smtClean="0"/>
              <a:t>Legitimacy</a:t>
            </a:r>
          </a:p>
          <a:p>
            <a:pPr marL="171450" indent="-171450">
              <a:lnSpc>
                <a:spcPct val="110000"/>
              </a:lnSpc>
              <a:buFont typeface="Arial"/>
              <a:buChar char="•"/>
            </a:pPr>
            <a:r>
              <a:rPr lang="en-US" sz="1800" baseline="0" dirty="0" smtClean="0"/>
              <a:t>Stability</a:t>
            </a:r>
          </a:p>
          <a:p>
            <a:pPr marL="171450" indent="-171450">
              <a:lnSpc>
                <a:spcPct val="110000"/>
              </a:lnSpc>
              <a:buFont typeface="Arial"/>
              <a:buChar char="•"/>
            </a:pPr>
            <a:r>
              <a:rPr lang="en-US" sz="1800" baseline="0" dirty="0" smtClean="0"/>
              <a:t>Longevity 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263D24-1692-AA46-A186-0832FF2B2B6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0204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263D24-1692-AA46-A186-0832FF2B2B6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020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en-AU" sz="1600" baseline="0" dirty="0" smtClean="0"/>
              <a:t>1 is our governance question</a:t>
            </a:r>
          </a:p>
          <a:p>
            <a:pPr>
              <a:lnSpc>
                <a:spcPct val="110000"/>
              </a:lnSpc>
            </a:pPr>
            <a:r>
              <a:rPr lang="en-AU" sz="1600" baseline="0" dirty="0" smtClean="0"/>
              <a:t>2 relates to models of tenure and resale formula</a:t>
            </a:r>
          </a:p>
          <a:p>
            <a:pPr>
              <a:lnSpc>
                <a:spcPct val="110000"/>
              </a:lnSpc>
            </a:pPr>
            <a:r>
              <a:rPr lang="en-AU" sz="1600" baseline="0" dirty="0" smtClean="0"/>
              <a:t>3 is up to you – what do these mean locally?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263D24-1692-AA46-A186-0832FF2B2B6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8556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263D24-1692-AA46-A186-0832FF2B2B6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0204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263D24-1692-AA46-A186-0832FF2B2B6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0204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263D24-1692-AA46-A186-0832FF2B2B6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0204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263D24-1692-AA46-A186-0832FF2B2B6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02047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263D24-1692-AA46-A186-0832FF2B2B6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02047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263D24-1692-AA46-A186-0832FF2B2B6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02047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263D24-1692-AA46-A186-0832FF2B2B6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02047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263D24-1692-AA46-A186-0832FF2B2B6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0204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263D24-1692-AA46-A186-0832FF2B2B6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0204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800" dirty="0" smtClean="0"/>
              <a:t>Relevant community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800" dirty="0" smtClean="0"/>
              <a:t>Place based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800" dirty="0" smtClean="0"/>
              <a:t>Socio</a:t>
            </a:r>
            <a:r>
              <a:rPr lang="en-AU" sz="1800" baseline="0" dirty="0" smtClean="0"/>
              <a:t>c</a:t>
            </a:r>
            <a:r>
              <a:rPr lang="en-AU" sz="1800" dirty="0" smtClean="0"/>
              <a:t>ultural cohort – ethnic, religious, gender/sexuality, household</a:t>
            </a:r>
            <a:r>
              <a:rPr lang="en-AU" sz="1800" baseline="0" dirty="0" smtClean="0"/>
              <a:t> structure…</a:t>
            </a:r>
            <a:endParaRPr lang="en-AU" sz="18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800" dirty="0" smtClean="0"/>
              <a:t>Economic profile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AU" sz="18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AU" sz="1800" dirty="0" smtClean="0"/>
              <a:t>Governance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800" dirty="0" smtClean="0"/>
              <a:t>Ownership or title – how secure is this?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800" dirty="0" smtClean="0"/>
              <a:t>On Board, sub-committees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AU" sz="18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AU" sz="1800" baseline="0" dirty="0" smtClean="0"/>
              <a:t>Perpetuity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800" baseline="0" dirty="0" smtClean="0"/>
              <a:t>Ongoing presence of diverse stakeholders means diversity of programs, greater support for organisation and affordable housing developments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800" baseline="0" dirty="0" smtClean="0"/>
              <a:t>Also highlights need for appropriate organisational forms and documents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800" baseline="0" dirty="0" smtClean="0"/>
              <a:t>Fall back positions if organisation folds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AU" sz="1800" baseline="0" dirty="0" smtClean="0"/>
          </a:p>
          <a:p>
            <a:r>
              <a:rPr lang="en-AU" sz="1800" dirty="0" smtClean="0"/>
              <a:t>Examples of governance outcomes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800" dirty="0" smtClean="0"/>
              <a:t>E.g., support for or provision of community and/or commercial facilities – e.g.., Food</a:t>
            </a:r>
            <a:r>
              <a:rPr lang="en-AU" sz="1800" baseline="0" dirty="0" smtClean="0"/>
              <a:t> Project, community childcare centres, medical centre, queer space, refugee centre, food shelf, meals centre…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AU" sz="1800" dirty="0" smtClean="0"/>
          </a:p>
          <a:p>
            <a:r>
              <a:rPr lang="en-AU" sz="1800" dirty="0" smtClean="0"/>
              <a:t>Aims in structuring governance entity?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800" dirty="0" smtClean="0"/>
              <a:t>Resident representation, local allies, addressing </a:t>
            </a:r>
            <a:r>
              <a:rPr lang="en-AU" sz="1800" dirty="0" err="1" smtClean="0"/>
              <a:t>NIMBYism</a:t>
            </a:r>
            <a:r>
              <a:rPr lang="en-AU" sz="1800" dirty="0" smtClean="0"/>
              <a:t>…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AU" sz="18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263D24-1692-AA46-A186-0832FF2B2B6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0204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263D24-1692-AA46-A186-0832FF2B2B6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0204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 smtClean="0"/>
              <a:t>12ha</a:t>
            </a:r>
            <a:r>
              <a:rPr lang="en-US" sz="1800" baseline="0" dirty="0" smtClean="0"/>
              <a:t> core area</a:t>
            </a:r>
          </a:p>
          <a:p>
            <a:r>
              <a:rPr lang="en-US" sz="1800" baseline="0" dirty="0" smtClean="0"/>
              <a:t>Blue = City land</a:t>
            </a:r>
          </a:p>
          <a:p>
            <a:r>
              <a:rPr lang="en-US" sz="1800" baseline="0" dirty="0" smtClean="0"/>
              <a:t>Yellow = DNI land</a:t>
            </a:r>
          </a:p>
          <a:p>
            <a:endParaRPr lang="en-US" sz="1800" baseline="0" dirty="0" smtClean="0"/>
          </a:p>
          <a:p>
            <a:r>
              <a:rPr lang="en-US" sz="1800" baseline="0" dirty="0" smtClean="0"/>
              <a:t>CLT is the tool of the larger CDC and implements its development vision</a:t>
            </a:r>
          </a:p>
          <a:p>
            <a:r>
              <a:rPr lang="en-US" sz="1800" baseline="0" dirty="0" smtClean="0"/>
              <a:t>Non-voting members are observers</a:t>
            </a:r>
          </a:p>
          <a:p>
            <a:r>
              <a:rPr lang="en-US" sz="1800" baseline="0" dirty="0" smtClean="0"/>
              <a:t>Diversity of activities as result of diversity and dynamism of Board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263D24-1692-AA46-A186-0832FF2B2B6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0204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aseline="0" dirty="0" smtClean="0"/>
              <a:t>Friendly but independent relationship with the City.</a:t>
            </a:r>
          </a:p>
          <a:p>
            <a:endParaRPr lang="en-US" sz="1800" baseline="0" dirty="0" smtClean="0"/>
          </a:p>
          <a:p>
            <a:r>
              <a:rPr lang="en-US" sz="1800" baseline="0" dirty="0" smtClean="0"/>
              <a:t>Diversity of Board has led to immense diversity of programs.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263D24-1692-AA46-A186-0832FF2B2B6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0204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800" dirty="0" smtClean="0"/>
              <a:t>Options for arms-length</a:t>
            </a:r>
            <a:r>
              <a:rPr lang="en-AU" sz="1800" baseline="0" dirty="0" smtClean="0"/>
              <a:t> governance</a:t>
            </a:r>
            <a:endParaRPr lang="en-AU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263D24-1692-AA46-A186-0832FF2B2B6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0204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800" dirty="0" smtClean="0"/>
              <a:t>New organisation may have more or less legitimacy and trust amongst stakeholders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800" dirty="0" smtClean="0"/>
              <a:t>Does existing org have baggage or bad reputation?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800" dirty="0" smtClean="0"/>
              <a:t>Would independence from that organisation be valuable?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AU" sz="18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AU" sz="1800" dirty="0" smtClean="0"/>
              <a:t>Flexibility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800" dirty="0" smtClean="0"/>
              <a:t>Are there tax implications? Australian e.g. of charity status</a:t>
            </a:r>
            <a:endParaRPr lang="en-AU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263D24-1692-AA46-A186-0832FF2B2B6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020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9CE2E-E9CC-4082-B79C-354C45712D14}" type="datetimeFigureOut">
              <a:rPr lang="en-AU" smtClean="0"/>
              <a:t>17/10/2017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237F5-B763-4888-AAA5-68CF05EA18B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99625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9CE2E-E9CC-4082-B79C-354C45712D14}" type="datetimeFigureOut">
              <a:rPr lang="en-AU" smtClean="0"/>
              <a:t>17/10/2017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237F5-B763-4888-AAA5-68CF05EA18B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18573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9CE2E-E9CC-4082-B79C-354C45712D14}" type="datetimeFigureOut">
              <a:rPr lang="en-AU" smtClean="0"/>
              <a:t>17/10/2017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237F5-B763-4888-AAA5-68CF05EA18B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2088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9CE2E-E9CC-4082-B79C-354C45712D14}" type="datetimeFigureOut">
              <a:rPr lang="en-AU" smtClean="0"/>
              <a:t>17/10/2017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237F5-B763-4888-AAA5-68CF05EA18B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33895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9CE2E-E9CC-4082-B79C-354C45712D14}" type="datetimeFigureOut">
              <a:rPr lang="en-AU" smtClean="0"/>
              <a:t>17/10/2017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237F5-B763-4888-AAA5-68CF05EA18B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92902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9CE2E-E9CC-4082-B79C-354C45712D14}" type="datetimeFigureOut">
              <a:rPr lang="en-AU" smtClean="0"/>
              <a:t>17/10/2017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237F5-B763-4888-AAA5-68CF05EA18B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20355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9CE2E-E9CC-4082-B79C-354C45712D14}" type="datetimeFigureOut">
              <a:rPr lang="en-AU" smtClean="0"/>
              <a:t>17/10/2017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237F5-B763-4888-AAA5-68CF05EA18B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82963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9CE2E-E9CC-4082-B79C-354C45712D14}" type="datetimeFigureOut">
              <a:rPr lang="en-AU" smtClean="0"/>
              <a:t>17/10/2017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237F5-B763-4888-AAA5-68CF05EA18B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29220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9CE2E-E9CC-4082-B79C-354C45712D14}" type="datetimeFigureOut">
              <a:rPr lang="en-AU" smtClean="0"/>
              <a:t>17/10/2017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237F5-B763-4888-AAA5-68CF05EA18B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17848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9CE2E-E9CC-4082-B79C-354C45712D14}" type="datetimeFigureOut">
              <a:rPr lang="en-AU" smtClean="0"/>
              <a:t>17/10/2017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237F5-B763-4888-AAA5-68CF05EA18B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80131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9CE2E-E9CC-4082-B79C-354C45712D14}" type="datetimeFigureOut">
              <a:rPr lang="en-AU" smtClean="0"/>
              <a:t>17/10/2017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237F5-B763-4888-AAA5-68CF05EA18B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58054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69CE2E-E9CC-4082-B79C-354C45712D14}" type="datetimeFigureOut">
              <a:rPr lang="en-AU" smtClean="0"/>
              <a:t>17/10/2017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8237F5-B763-4888-AAA5-68CF05EA18B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88751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burlingtonassociates.com/#!/resources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l.crabtree@westernsydney.edu.a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dsni.org/history.shtm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A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Community land trusts and affordability retention</a:t>
            </a:r>
            <a:endParaRPr lang="en-A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ts val="0"/>
              </a:spcBef>
            </a:pPr>
            <a:r>
              <a:rPr lang="en-A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Dr Louise Crabtree</a:t>
            </a:r>
          </a:p>
          <a:p>
            <a:pPr>
              <a:spcBef>
                <a:spcPts val="0"/>
              </a:spcBef>
            </a:pPr>
            <a:r>
              <a:rPr lang="en-A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Institute for Culture and Society</a:t>
            </a:r>
          </a:p>
          <a:p>
            <a:pPr>
              <a:spcBef>
                <a:spcPts val="0"/>
              </a:spcBef>
            </a:pPr>
            <a:r>
              <a:rPr lang="en-A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Western Sydney University</a:t>
            </a:r>
            <a:endParaRPr lang="en-A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1162" y="116632"/>
            <a:ext cx="135255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80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56" y="2348880"/>
            <a:ext cx="8229600" cy="864096"/>
          </a:xfrm>
          <a:gradFill flip="none" rotWithShape="1">
            <a:gsLst>
              <a:gs pos="0">
                <a:schemeClr val="dk1">
                  <a:tint val="50000"/>
                  <a:satMod val="300000"/>
                  <a:alpha val="82000"/>
                </a:schemeClr>
              </a:gs>
              <a:gs pos="35000">
                <a:schemeClr val="dk1">
                  <a:tint val="37000"/>
                  <a:satMod val="300000"/>
                  <a:alpha val="82000"/>
                </a:schemeClr>
              </a:gs>
              <a:gs pos="100000">
                <a:schemeClr val="dk1">
                  <a:tint val="15000"/>
                  <a:satMod val="350000"/>
                  <a:alpha val="82000"/>
                </a:schemeClr>
              </a:gs>
            </a:gsLst>
            <a:lin ang="16200000" scaled="1"/>
            <a:tileRect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n-AU" sz="4400" b="1" dirty="0" smtClean="0"/>
              <a:t>Immediate questions?</a:t>
            </a:r>
          </a:p>
        </p:txBody>
      </p:sp>
    </p:spTree>
    <p:extLst>
      <p:ext uri="{BB962C8B-B14F-4D97-AF65-F5344CB8AC3E}">
        <p14:creationId xmlns:p14="http://schemas.microsoft.com/office/powerpoint/2010/main" val="27590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4896544"/>
          </a:xfrm>
          <a:gradFill flip="none" rotWithShape="1">
            <a:gsLst>
              <a:gs pos="0">
                <a:schemeClr val="dk1">
                  <a:tint val="50000"/>
                  <a:satMod val="300000"/>
                  <a:alpha val="69000"/>
                </a:schemeClr>
              </a:gs>
              <a:gs pos="35000">
                <a:schemeClr val="dk1">
                  <a:tint val="37000"/>
                  <a:satMod val="300000"/>
                  <a:alpha val="69000"/>
                </a:schemeClr>
              </a:gs>
              <a:gs pos="100000">
                <a:schemeClr val="dk1">
                  <a:tint val="15000"/>
                  <a:satMod val="350000"/>
                  <a:alpha val="69000"/>
                </a:schemeClr>
              </a:gs>
            </a:gsLst>
            <a:lin ang="16200000" scaled="1"/>
            <a:tileRect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en-AU" sz="4400" b="1" dirty="0" smtClean="0"/>
              <a:t>2/3.</a:t>
            </a:r>
            <a:r>
              <a:rPr lang="en-AU" sz="4400" b="1" dirty="0"/>
              <a:t> </a:t>
            </a:r>
            <a:r>
              <a:rPr lang="en-AU" sz="4400" b="1" dirty="0" smtClean="0"/>
              <a:t>Perpetual affordability</a:t>
            </a:r>
          </a:p>
          <a:p>
            <a:pPr marL="0" indent="0">
              <a:buNone/>
            </a:pPr>
            <a:r>
              <a:rPr lang="en-AU" dirty="0" smtClean="0"/>
              <a:t>A. Tenure options</a:t>
            </a:r>
          </a:p>
          <a:p>
            <a:pPr lvl="1"/>
            <a:r>
              <a:rPr lang="en-AU" sz="2400" dirty="0" smtClean="0"/>
              <a:t>Range of mechanisms for delivering housing stability </a:t>
            </a:r>
            <a:endParaRPr lang="en-AU" sz="2400" dirty="0"/>
          </a:p>
          <a:p>
            <a:pPr lvl="2"/>
            <a:r>
              <a:rPr lang="en-AU" sz="2000" dirty="0"/>
              <a:t>D</a:t>
            </a:r>
            <a:r>
              <a:rPr lang="en-AU" sz="2000" dirty="0" smtClean="0"/>
              <a:t>epends on what is legally possible and your objectives</a:t>
            </a:r>
          </a:p>
          <a:p>
            <a:pPr lvl="1"/>
            <a:r>
              <a:rPr lang="en-AU" sz="2400" dirty="0" smtClean="0"/>
              <a:t>Rental via longterm renewable leases</a:t>
            </a:r>
          </a:p>
          <a:p>
            <a:pPr lvl="1"/>
            <a:r>
              <a:rPr lang="en-AU" sz="2400" dirty="0"/>
              <a:t>O</a:t>
            </a:r>
            <a:r>
              <a:rPr lang="en-AU" sz="2400" dirty="0" smtClean="0"/>
              <a:t>wner occupation as co-owners</a:t>
            </a:r>
          </a:p>
          <a:p>
            <a:pPr lvl="1"/>
            <a:r>
              <a:rPr lang="en-AU" sz="2400" dirty="0" smtClean="0"/>
              <a:t>Both can allocate equity, rights, and responsibilities between resident and organisation</a:t>
            </a:r>
          </a:p>
          <a:p>
            <a:pPr lvl="1"/>
            <a:r>
              <a:rPr lang="en-AU" sz="2400" dirty="0" smtClean="0"/>
              <a:t>Leases can also be tailored for minimal equity input so act like rentals but with stability and inheritability</a:t>
            </a:r>
          </a:p>
        </p:txBody>
      </p:sp>
    </p:spTree>
    <p:extLst>
      <p:ext uri="{BB962C8B-B14F-4D97-AF65-F5344CB8AC3E}">
        <p14:creationId xmlns:p14="http://schemas.microsoft.com/office/powerpoint/2010/main" val="1361547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56" y="764704"/>
            <a:ext cx="8229600" cy="5328592"/>
          </a:xfrm>
          <a:gradFill flip="none" rotWithShape="1">
            <a:gsLst>
              <a:gs pos="0">
                <a:schemeClr val="dk1">
                  <a:tint val="50000"/>
                  <a:satMod val="300000"/>
                  <a:alpha val="82000"/>
                </a:schemeClr>
              </a:gs>
              <a:gs pos="35000">
                <a:schemeClr val="dk1">
                  <a:tint val="37000"/>
                  <a:satMod val="300000"/>
                  <a:alpha val="82000"/>
                </a:schemeClr>
              </a:gs>
              <a:gs pos="100000">
                <a:schemeClr val="dk1">
                  <a:tint val="15000"/>
                  <a:satMod val="350000"/>
                  <a:alpha val="82000"/>
                </a:schemeClr>
              </a:gs>
            </a:gsLst>
            <a:lin ang="16200000" scaled="1"/>
            <a:tileRect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n-AU" sz="4400" b="1" dirty="0" smtClean="0"/>
              <a:t>2/3. Perpetual affordability</a:t>
            </a:r>
          </a:p>
          <a:p>
            <a:pPr marL="0" indent="0">
              <a:buNone/>
            </a:pPr>
            <a:r>
              <a:rPr lang="en-AU" dirty="0"/>
              <a:t>A</a:t>
            </a:r>
            <a:r>
              <a:rPr lang="en-AU" dirty="0" smtClean="0"/>
              <a:t>. Tenure options</a:t>
            </a:r>
          </a:p>
          <a:p>
            <a:pPr lvl="1"/>
            <a:r>
              <a:rPr lang="en-AU" sz="2400" dirty="0"/>
              <a:t>Equity gain/restriction </a:t>
            </a:r>
          </a:p>
          <a:p>
            <a:pPr lvl="1"/>
            <a:r>
              <a:rPr lang="en-AU" sz="2400" dirty="0"/>
              <a:t>Maintenance and repairs</a:t>
            </a:r>
          </a:p>
          <a:p>
            <a:pPr lvl="1"/>
            <a:r>
              <a:rPr lang="en-AU" sz="2400" dirty="0"/>
              <a:t>Improvements and their </a:t>
            </a:r>
            <a:br>
              <a:rPr lang="en-AU" sz="2400" dirty="0"/>
            </a:br>
            <a:r>
              <a:rPr lang="en-AU" sz="2400" dirty="0"/>
              <a:t>equity treatment</a:t>
            </a:r>
          </a:p>
          <a:p>
            <a:pPr marL="0" indent="0">
              <a:buNone/>
            </a:pPr>
            <a:endParaRPr lang="en-AU" sz="2400" dirty="0"/>
          </a:p>
          <a:p>
            <a:pPr lvl="1"/>
            <a:r>
              <a:rPr lang="en-AU" sz="2400" dirty="0"/>
              <a:t>If/how to dispose of assets</a:t>
            </a:r>
          </a:p>
          <a:p>
            <a:pPr lvl="2"/>
            <a:r>
              <a:rPr lang="en-AU" sz="2000" dirty="0" smtClean="0"/>
              <a:t>In many CLTs, this cannot be done while a legal agreement is in place</a:t>
            </a:r>
            <a:r>
              <a:rPr lang="en-AU" sz="2000" dirty="0"/>
              <a:t>, </a:t>
            </a:r>
            <a:r>
              <a:rPr lang="en-AU" sz="2000" dirty="0" smtClean="0"/>
              <a:t>and requires a super </a:t>
            </a:r>
            <a:r>
              <a:rPr lang="en-AU" sz="2000" dirty="0"/>
              <a:t>majority </a:t>
            </a:r>
            <a:r>
              <a:rPr lang="en-AU" sz="2000" dirty="0" smtClean="0"/>
              <a:t>vote of membership and Board</a:t>
            </a:r>
            <a:endParaRPr lang="en-AU" sz="2000" dirty="0"/>
          </a:p>
        </p:txBody>
      </p:sp>
      <p:sp>
        <p:nvSpPr>
          <p:cNvPr id="2" name="Right Brace 1"/>
          <p:cNvSpPr/>
          <p:nvPr/>
        </p:nvSpPr>
        <p:spPr>
          <a:xfrm>
            <a:off x="4139952" y="2276872"/>
            <a:ext cx="1008112" cy="1368152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TextBox 3"/>
          <p:cNvSpPr txBox="1"/>
          <p:nvPr/>
        </p:nvSpPr>
        <p:spPr>
          <a:xfrm>
            <a:off x="5364088" y="2348880"/>
            <a:ext cx="2880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/>
              <a:t>Set out in legal agreement between resident and </a:t>
            </a:r>
            <a:r>
              <a:rPr lang="en-AU" sz="2400" dirty="0" err="1" smtClean="0"/>
              <a:t>org’n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3798245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" grpId="0" animBg="1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LT silhouette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980728"/>
            <a:ext cx="6858000" cy="458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2473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LT options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901700"/>
            <a:ext cx="8458200" cy="504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29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rental vs owning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341438"/>
            <a:ext cx="6119812" cy="390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745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 descr="MMHA schematic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92696"/>
            <a:ext cx="8102600" cy="543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2430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112568"/>
          </a:xfrm>
          <a:gradFill flip="none" rotWithShape="1">
            <a:gsLst>
              <a:gs pos="0">
                <a:schemeClr val="dk1">
                  <a:tint val="50000"/>
                  <a:satMod val="300000"/>
                  <a:alpha val="73000"/>
                </a:schemeClr>
              </a:gs>
              <a:gs pos="35000">
                <a:schemeClr val="dk1">
                  <a:tint val="37000"/>
                  <a:satMod val="300000"/>
                  <a:alpha val="73000"/>
                </a:schemeClr>
              </a:gs>
              <a:gs pos="100000">
                <a:schemeClr val="dk1">
                  <a:tint val="15000"/>
                  <a:satMod val="350000"/>
                  <a:alpha val="73000"/>
                </a:schemeClr>
              </a:gs>
            </a:gsLst>
            <a:lin ang="16200000" scaled="1"/>
            <a:tileRect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n-AU" sz="4400" b="1" dirty="0" smtClean="0"/>
              <a:t>2/3. Perpetual affordability</a:t>
            </a:r>
          </a:p>
          <a:p>
            <a:pPr marL="0" indent="0">
              <a:buNone/>
            </a:pPr>
            <a:r>
              <a:rPr lang="en-AU" dirty="0"/>
              <a:t>B</a:t>
            </a:r>
            <a:r>
              <a:rPr lang="en-AU" dirty="0" smtClean="0"/>
              <a:t>. Resale formulae (CLT Manual chapter 9)</a:t>
            </a:r>
          </a:p>
          <a:p>
            <a:pPr lvl="1"/>
            <a:r>
              <a:rPr lang="en-AU" sz="2400" dirty="0" smtClean="0"/>
              <a:t>Core principle of balancing equity gain with retention of affordability </a:t>
            </a:r>
            <a:endParaRPr lang="en-AU" dirty="0"/>
          </a:p>
          <a:p>
            <a:pPr lvl="1"/>
            <a:r>
              <a:rPr lang="en-AU" sz="2400" dirty="0" smtClean="0"/>
              <a:t>Aims:</a:t>
            </a:r>
          </a:p>
          <a:p>
            <a:pPr lvl="2"/>
            <a:r>
              <a:rPr lang="en-AU" sz="2000" dirty="0" smtClean="0"/>
              <a:t>Foster stability, or mobility?</a:t>
            </a:r>
          </a:p>
          <a:p>
            <a:pPr lvl="2"/>
            <a:r>
              <a:rPr lang="en-AU" sz="2000" dirty="0" smtClean="0"/>
              <a:t>Incentivise improvements?</a:t>
            </a:r>
          </a:p>
          <a:p>
            <a:pPr lvl="2"/>
            <a:r>
              <a:rPr lang="en-AU" sz="2000" dirty="0" smtClean="0"/>
              <a:t>Ease of comprehension by those affected</a:t>
            </a:r>
          </a:p>
          <a:p>
            <a:pPr lvl="2"/>
            <a:r>
              <a:rPr lang="en-AU" sz="2000" dirty="0" smtClean="0"/>
              <a:t>Ease of administration</a:t>
            </a:r>
          </a:p>
          <a:p>
            <a:pPr lvl="2"/>
            <a:r>
              <a:rPr lang="en-AU" sz="2000" dirty="0" smtClean="0"/>
              <a:t>Lack of </a:t>
            </a:r>
            <a:r>
              <a:rPr lang="en-AU" sz="2000" dirty="0" err="1" smtClean="0"/>
              <a:t>instrusiveness</a:t>
            </a:r>
            <a:r>
              <a:rPr lang="en-AU" sz="2000" dirty="0" smtClean="0"/>
              <a:t>; sense of ownership</a:t>
            </a:r>
          </a:p>
          <a:p>
            <a:pPr lvl="2"/>
            <a:r>
              <a:rPr lang="en-AU" sz="2000" dirty="0" smtClean="0"/>
              <a:t>Avoidance of disputes</a:t>
            </a:r>
          </a:p>
        </p:txBody>
      </p:sp>
    </p:spTree>
    <p:extLst>
      <p:ext uri="{BB962C8B-B14F-4D97-AF65-F5344CB8AC3E}">
        <p14:creationId xmlns:p14="http://schemas.microsoft.com/office/powerpoint/2010/main" val="3566185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824536"/>
          </a:xfrm>
          <a:gradFill flip="none" rotWithShape="1">
            <a:gsLst>
              <a:gs pos="0">
                <a:schemeClr val="dk1">
                  <a:tint val="50000"/>
                  <a:satMod val="300000"/>
                  <a:alpha val="73000"/>
                </a:schemeClr>
              </a:gs>
              <a:gs pos="35000">
                <a:schemeClr val="dk1">
                  <a:tint val="37000"/>
                  <a:satMod val="300000"/>
                  <a:alpha val="73000"/>
                </a:schemeClr>
              </a:gs>
              <a:gs pos="100000">
                <a:schemeClr val="dk1">
                  <a:tint val="15000"/>
                  <a:satMod val="350000"/>
                  <a:alpha val="73000"/>
                </a:schemeClr>
              </a:gs>
            </a:gsLst>
            <a:lin ang="16200000" scaled="1"/>
            <a:tileRect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n-AU" sz="4400" b="1" dirty="0" smtClean="0"/>
              <a:t>2/3. Perpetual affordability</a:t>
            </a:r>
          </a:p>
          <a:p>
            <a:pPr marL="0" indent="0">
              <a:buNone/>
            </a:pPr>
            <a:r>
              <a:rPr lang="en-AU" dirty="0"/>
              <a:t>B</a:t>
            </a:r>
            <a:r>
              <a:rPr lang="en-AU" dirty="0" smtClean="0"/>
              <a:t>. Resale formulae (CLT Manual chapter 9)</a:t>
            </a:r>
          </a:p>
          <a:p>
            <a:pPr marL="971550" lvl="1" indent="-457200">
              <a:buFont typeface="+mj-lt"/>
              <a:buAutoNum type="arabicPeriod"/>
            </a:pPr>
            <a:r>
              <a:rPr lang="en-AU" sz="2400" dirty="0" smtClean="0"/>
              <a:t>Appraisal based – resident and CLT split the determined change in appraised value according to an agreed percentage – often 75:25 as </a:t>
            </a:r>
            <a:r>
              <a:rPr lang="en-AU" sz="2400" dirty="0" err="1" smtClean="0"/>
              <a:t>CLT:resident</a:t>
            </a:r>
            <a:endParaRPr lang="en-AU" sz="2400" dirty="0" smtClean="0"/>
          </a:p>
          <a:p>
            <a:pPr marL="1371600" lvl="2" indent="-457200"/>
            <a:r>
              <a:rPr lang="en-AU" sz="2000" dirty="0" smtClean="0"/>
              <a:t>1a – improvements-only appraisal</a:t>
            </a:r>
          </a:p>
          <a:p>
            <a:pPr marL="1371600" lvl="2" indent="-457200"/>
            <a:r>
              <a:rPr lang="en-AU" sz="2000" dirty="0" smtClean="0"/>
              <a:t>1b – simple appraisal</a:t>
            </a:r>
          </a:p>
          <a:p>
            <a:pPr marL="1371600" lvl="2" indent="-457200"/>
            <a:r>
              <a:rPr lang="en-AU" sz="2000" dirty="0" smtClean="0"/>
              <a:t>1c – compound appraisal</a:t>
            </a:r>
            <a:endParaRPr lang="en-AU" sz="2400" dirty="0" smtClean="0"/>
          </a:p>
          <a:p>
            <a:pPr marL="57150" indent="0">
              <a:buNone/>
            </a:pPr>
            <a:r>
              <a:rPr lang="en-AU" sz="2400" dirty="0" smtClean="0"/>
              <a:t>Burlington Associates resale formulae comparison tool</a:t>
            </a:r>
          </a:p>
          <a:p>
            <a:pPr marL="57150" indent="0">
              <a:buNone/>
            </a:pPr>
            <a:r>
              <a:rPr lang="en-AU" sz="2400" dirty="0">
                <a:hlinkClick r:id="rId4"/>
              </a:rPr>
              <a:t>http://www.burlingtonassociates.com/#!/</a:t>
            </a:r>
            <a:r>
              <a:rPr lang="en-AU" sz="2400" dirty="0" smtClean="0">
                <a:hlinkClick r:id="rId4"/>
              </a:rPr>
              <a:t>resources</a:t>
            </a:r>
            <a:r>
              <a:rPr lang="en-AU" sz="24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20588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680520"/>
          </a:xfrm>
          <a:gradFill flip="none" rotWithShape="1">
            <a:gsLst>
              <a:gs pos="0">
                <a:schemeClr val="dk1">
                  <a:tint val="50000"/>
                  <a:satMod val="300000"/>
                  <a:alpha val="73000"/>
                </a:schemeClr>
              </a:gs>
              <a:gs pos="35000">
                <a:schemeClr val="dk1">
                  <a:tint val="37000"/>
                  <a:satMod val="300000"/>
                  <a:alpha val="73000"/>
                </a:schemeClr>
              </a:gs>
              <a:gs pos="100000">
                <a:schemeClr val="dk1">
                  <a:tint val="15000"/>
                  <a:satMod val="350000"/>
                  <a:alpha val="73000"/>
                </a:schemeClr>
              </a:gs>
            </a:gsLst>
            <a:lin ang="16200000" scaled="1"/>
            <a:tileRect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n-AU" sz="4400" b="1" dirty="0" smtClean="0"/>
              <a:t>2/3. Perpetual affordability</a:t>
            </a:r>
          </a:p>
          <a:p>
            <a:pPr marL="0" indent="0">
              <a:buNone/>
            </a:pPr>
            <a:r>
              <a:rPr lang="en-AU" dirty="0"/>
              <a:t>B</a:t>
            </a:r>
            <a:r>
              <a:rPr lang="en-AU" dirty="0" smtClean="0"/>
              <a:t>. Resale formulae (CLT Manual chapter 9)</a:t>
            </a:r>
            <a:endParaRPr lang="en-AU" sz="2400" dirty="0" smtClean="0"/>
          </a:p>
          <a:p>
            <a:pPr marL="514350" lvl="1" indent="0">
              <a:buNone/>
            </a:pPr>
            <a:r>
              <a:rPr lang="en-AU" sz="2400" dirty="0" smtClean="0"/>
              <a:t>1a. Improvements-only appraisal based</a:t>
            </a:r>
          </a:p>
          <a:p>
            <a:pPr marL="1371600" lvl="2" indent="-457200"/>
            <a:r>
              <a:rPr lang="en-AU" sz="2000" dirty="0" smtClean="0"/>
              <a:t>Only the building value is calculated, and a percentage of the agreed change in that value is allocated</a:t>
            </a:r>
          </a:p>
          <a:p>
            <a:pPr marL="1371600" lvl="2" indent="-457200"/>
            <a:r>
              <a:rPr lang="en-AU" sz="2000" dirty="0" smtClean="0"/>
              <a:t>Pros</a:t>
            </a:r>
          </a:p>
          <a:p>
            <a:pPr marL="1828800" lvl="3" indent="-457200"/>
            <a:r>
              <a:rPr lang="en-AU" sz="1800" dirty="0" smtClean="0"/>
              <a:t>Readily excludes increases in land value</a:t>
            </a:r>
          </a:p>
          <a:p>
            <a:pPr marL="1371600" lvl="2" indent="-457200"/>
            <a:r>
              <a:rPr lang="en-AU" sz="2000" dirty="0" smtClean="0"/>
              <a:t>Cons</a:t>
            </a:r>
          </a:p>
          <a:p>
            <a:pPr marL="1828800" lvl="3" indent="-457200"/>
            <a:r>
              <a:rPr lang="en-AU" sz="1800" dirty="0" err="1"/>
              <a:t>Valuers</a:t>
            </a:r>
            <a:r>
              <a:rPr lang="en-AU" sz="1800" dirty="0"/>
              <a:t> can struggle with separating land value from built form value</a:t>
            </a:r>
          </a:p>
          <a:p>
            <a:pPr marL="1828800" lvl="3" indent="-457200"/>
            <a:r>
              <a:rPr lang="en-AU" sz="1800" dirty="0"/>
              <a:t>No historical </a:t>
            </a:r>
            <a:r>
              <a:rPr lang="en-AU" sz="1800" dirty="0" smtClean="0"/>
              <a:t>data</a:t>
            </a:r>
            <a:endParaRPr lang="en-AU" sz="1800" dirty="0"/>
          </a:p>
        </p:txBody>
      </p:sp>
    </p:spTree>
    <p:extLst>
      <p:ext uri="{BB962C8B-B14F-4D97-AF65-F5344CB8AC3E}">
        <p14:creationId xmlns:p14="http://schemas.microsoft.com/office/powerpoint/2010/main" val="3047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1"/>
            <a:ext cx="8229600" cy="4104457"/>
          </a:xfrm>
          <a:gradFill flip="none" rotWithShape="1">
            <a:gsLst>
              <a:gs pos="0">
                <a:schemeClr val="dk1">
                  <a:tint val="50000"/>
                  <a:satMod val="300000"/>
                  <a:alpha val="68000"/>
                </a:schemeClr>
              </a:gs>
              <a:gs pos="35000">
                <a:schemeClr val="dk1">
                  <a:tint val="37000"/>
                  <a:satMod val="300000"/>
                  <a:alpha val="68000"/>
                </a:schemeClr>
              </a:gs>
              <a:gs pos="100000">
                <a:schemeClr val="dk1">
                  <a:tint val="15000"/>
                  <a:satMod val="350000"/>
                  <a:alpha val="68000"/>
                </a:schemeClr>
              </a:gs>
            </a:gsLst>
            <a:lin ang="16200000" scaled="1"/>
            <a:tileRect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n-AU" sz="4400" b="1" dirty="0" smtClean="0"/>
              <a:t>Introduction and Overview</a:t>
            </a:r>
            <a:endParaRPr lang="en-AU" sz="4400" b="1" dirty="0"/>
          </a:p>
          <a:p>
            <a:pPr marL="0" indent="0">
              <a:buNone/>
            </a:pPr>
            <a:r>
              <a:rPr lang="en-AU" dirty="0" smtClean="0"/>
              <a:t>Private, non-profit organisations holding diverse portfolios of properties in perpetuity. Twin aims: 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AU" dirty="0"/>
              <a:t>C</a:t>
            </a:r>
            <a:r>
              <a:rPr lang="en-AU" dirty="0" smtClean="0"/>
              <a:t>ommunity benefit, and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AU" dirty="0" smtClean="0"/>
              <a:t>Perpetual affordability </a:t>
            </a:r>
          </a:p>
          <a:p>
            <a:pPr marL="0" indent="0">
              <a:buNone/>
            </a:pPr>
            <a:r>
              <a:rPr lang="en-AU" dirty="0" smtClean="0"/>
              <a:t>What do these mean, and </a:t>
            </a:r>
          </a:p>
          <a:p>
            <a:pPr marL="914400" lvl="1" indent="-514350">
              <a:buFont typeface="+mj-lt"/>
              <a:buAutoNum type="arabicPeriod" startAt="3"/>
            </a:pPr>
            <a:r>
              <a:rPr lang="en-AU" dirty="0" smtClean="0"/>
              <a:t>What do these mean for Queenstown?</a:t>
            </a:r>
          </a:p>
          <a:p>
            <a:pPr marL="0" indent="0">
              <a:buNone/>
            </a:pPr>
            <a:endParaRPr lang="en-AU" dirty="0" smtClean="0"/>
          </a:p>
          <a:p>
            <a:pPr lvl="1"/>
            <a:endParaRPr lang="en-AU" sz="2000" dirty="0" smtClean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63579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680520"/>
          </a:xfrm>
          <a:gradFill flip="none" rotWithShape="1">
            <a:gsLst>
              <a:gs pos="0">
                <a:schemeClr val="dk1">
                  <a:tint val="50000"/>
                  <a:satMod val="300000"/>
                  <a:alpha val="73000"/>
                </a:schemeClr>
              </a:gs>
              <a:gs pos="35000">
                <a:schemeClr val="dk1">
                  <a:tint val="37000"/>
                  <a:satMod val="300000"/>
                  <a:alpha val="73000"/>
                </a:schemeClr>
              </a:gs>
              <a:gs pos="100000">
                <a:schemeClr val="dk1">
                  <a:tint val="15000"/>
                  <a:satMod val="350000"/>
                  <a:alpha val="73000"/>
                </a:schemeClr>
              </a:gs>
            </a:gsLst>
            <a:lin ang="16200000" scaled="1"/>
            <a:tileRect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n-AU" sz="4400" b="1" dirty="0" smtClean="0"/>
              <a:t>2/3. Perpetual affordability</a:t>
            </a:r>
          </a:p>
          <a:p>
            <a:pPr marL="0" indent="0">
              <a:buNone/>
            </a:pPr>
            <a:r>
              <a:rPr lang="en-AU" dirty="0"/>
              <a:t>B</a:t>
            </a:r>
            <a:r>
              <a:rPr lang="en-AU" dirty="0" smtClean="0"/>
              <a:t>. Resale formulae (CLT Manual chapter 9)</a:t>
            </a:r>
          </a:p>
          <a:p>
            <a:pPr marL="514350" lvl="1" indent="0">
              <a:buNone/>
            </a:pPr>
            <a:r>
              <a:rPr lang="en-AU" sz="2400" dirty="0" smtClean="0"/>
              <a:t>1b. Simple appraisal based – split the increase in agreed value of home and land</a:t>
            </a:r>
          </a:p>
          <a:p>
            <a:pPr marL="1371600" lvl="2" indent="-457200"/>
            <a:r>
              <a:rPr lang="en-AU" sz="2000" dirty="0" smtClean="0"/>
              <a:t>Pros</a:t>
            </a:r>
          </a:p>
          <a:p>
            <a:pPr marL="1828800" lvl="3" indent="-457200"/>
            <a:r>
              <a:rPr lang="en-AU" sz="1800" dirty="0" smtClean="0"/>
              <a:t>Simple to apply</a:t>
            </a:r>
          </a:p>
          <a:p>
            <a:pPr marL="1828800" lvl="3" indent="-457200"/>
            <a:r>
              <a:rPr lang="en-AU" sz="1800" dirty="0" smtClean="0"/>
              <a:t>Historical data exists</a:t>
            </a:r>
          </a:p>
          <a:p>
            <a:pPr marL="1828800" lvl="3" indent="-457200"/>
            <a:r>
              <a:rPr lang="en-AU" sz="1800" dirty="0" smtClean="0"/>
              <a:t>If resident proportion is low, will retain affordability </a:t>
            </a:r>
          </a:p>
          <a:p>
            <a:pPr marL="1371600" lvl="2" indent="-457200"/>
            <a:r>
              <a:rPr lang="en-AU" sz="2000" dirty="0" smtClean="0"/>
              <a:t>Cons</a:t>
            </a:r>
          </a:p>
          <a:p>
            <a:pPr marL="1828800" lvl="3" indent="-457200"/>
            <a:r>
              <a:rPr lang="en-AU" sz="1800" dirty="0" smtClean="0"/>
              <a:t>Might not keep up with inflation</a:t>
            </a:r>
          </a:p>
          <a:p>
            <a:pPr marL="1828800" lvl="3" indent="-457200"/>
            <a:r>
              <a:rPr lang="en-AU" sz="1800" dirty="0" smtClean="0"/>
              <a:t>If home is deeply subsidised, might return disproportionate gain</a:t>
            </a:r>
          </a:p>
        </p:txBody>
      </p:sp>
    </p:spTree>
    <p:extLst>
      <p:ext uri="{BB962C8B-B14F-4D97-AF65-F5344CB8AC3E}">
        <p14:creationId xmlns:p14="http://schemas.microsoft.com/office/powerpoint/2010/main" val="2562348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392488"/>
          </a:xfrm>
          <a:gradFill flip="none" rotWithShape="1">
            <a:gsLst>
              <a:gs pos="0">
                <a:schemeClr val="dk1">
                  <a:tint val="50000"/>
                  <a:satMod val="300000"/>
                  <a:alpha val="73000"/>
                </a:schemeClr>
              </a:gs>
              <a:gs pos="35000">
                <a:schemeClr val="dk1">
                  <a:tint val="37000"/>
                  <a:satMod val="300000"/>
                  <a:alpha val="73000"/>
                </a:schemeClr>
              </a:gs>
              <a:gs pos="100000">
                <a:schemeClr val="dk1">
                  <a:tint val="15000"/>
                  <a:satMod val="350000"/>
                  <a:alpha val="73000"/>
                </a:schemeClr>
              </a:gs>
            </a:gsLst>
            <a:lin ang="16200000" scaled="1"/>
            <a:tileRect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n-AU" sz="4400" b="1" dirty="0" smtClean="0"/>
              <a:t>2/3. Perpetual affordability</a:t>
            </a:r>
          </a:p>
          <a:p>
            <a:pPr marL="0" indent="0">
              <a:buNone/>
            </a:pPr>
            <a:r>
              <a:rPr lang="en-AU" dirty="0"/>
              <a:t>B</a:t>
            </a:r>
            <a:r>
              <a:rPr lang="en-AU" dirty="0" smtClean="0"/>
              <a:t>. Resale formulae (CLT Manual chapter 9)</a:t>
            </a:r>
            <a:endParaRPr lang="en-AU" sz="2400" dirty="0" smtClean="0"/>
          </a:p>
          <a:p>
            <a:pPr marL="514350" lvl="1" indent="0">
              <a:buNone/>
            </a:pPr>
            <a:r>
              <a:rPr lang="en-AU" sz="2400" dirty="0" smtClean="0"/>
              <a:t>1c. Compound appraisal based – return percentage of agreed change in the portion that the resident has paid</a:t>
            </a:r>
          </a:p>
          <a:p>
            <a:pPr marL="1371600" lvl="2" indent="-457200"/>
            <a:r>
              <a:rPr lang="en-AU" sz="2000" dirty="0" smtClean="0"/>
              <a:t>Pros</a:t>
            </a:r>
          </a:p>
          <a:p>
            <a:pPr marL="1828800" lvl="3" indent="-457200"/>
            <a:r>
              <a:rPr lang="en-AU" sz="1800" dirty="0" smtClean="0"/>
              <a:t>Easy to apply</a:t>
            </a:r>
          </a:p>
          <a:p>
            <a:pPr marL="1828800" lvl="3" indent="-457200"/>
            <a:r>
              <a:rPr lang="en-AU" sz="1800" dirty="0" smtClean="0"/>
              <a:t>Fairer </a:t>
            </a:r>
          </a:p>
          <a:p>
            <a:pPr marL="1371600" lvl="2" indent="-457200"/>
            <a:r>
              <a:rPr lang="en-AU" sz="2000" dirty="0" smtClean="0"/>
              <a:t>Cons</a:t>
            </a:r>
          </a:p>
          <a:p>
            <a:pPr marL="1828800" lvl="3" indent="-457200"/>
            <a:r>
              <a:rPr lang="en-AU" sz="1800" dirty="0" smtClean="0"/>
              <a:t>Might lose affordability in hot markets</a:t>
            </a:r>
          </a:p>
          <a:p>
            <a:pPr marL="1828800" lvl="3" indent="-457200"/>
            <a:r>
              <a:rPr lang="en-AU" sz="1800" dirty="0" smtClean="0"/>
              <a:t>Harder to explain</a:t>
            </a:r>
          </a:p>
        </p:txBody>
      </p:sp>
    </p:spTree>
    <p:extLst>
      <p:ext uri="{BB962C8B-B14F-4D97-AF65-F5344CB8AC3E}">
        <p14:creationId xmlns:p14="http://schemas.microsoft.com/office/powerpoint/2010/main" val="2911953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56" y="1052736"/>
            <a:ext cx="8229600" cy="4680520"/>
          </a:xfrm>
          <a:gradFill flip="none" rotWithShape="1">
            <a:gsLst>
              <a:gs pos="0">
                <a:schemeClr val="dk1">
                  <a:tint val="50000"/>
                  <a:satMod val="300000"/>
                  <a:alpha val="73000"/>
                </a:schemeClr>
              </a:gs>
              <a:gs pos="35000">
                <a:schemeClr val="dk1">
                  <a:tint val="37000"/>
                  <a:satMod val="300000"/>
                  <a:alpha val="73000"/>
                </a:schemeClr>
              </a:gs>
              <a:gs pos="100000">
                <a:schemeClr val="dk1">
                  <a:tint val="15000"/>
                  <a:satMod val="350000"/>
                  <a:alpha val="73000"/>
                </a:schemeClr>
              </a:gs>
            </a:gsLst>
            <a:lin ang="16200000" scaled="1"/>
            <a:tileRect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n-AU" sz="4400" b="1" dirty="0" smtClean="0"/>
              <a:t>2/3. Perpetual affordability</a:t>
            </a:r>
          </a:p>
          <a:p>
            <a:pPr marL="0" indent="0">
              <a:buNone/>
            </a:pPr>
            <a:r>
              <a:rPr lang="en-AU" dirty="0" smtClean="0"/>
              <a:t>B. </a:t>
            </a:r>
            <a:r>
              <a:rPr lang="en-AU" dirty="0"/>
              <a:t>Resale formulae (CLT Manual chapter 9)</a:t>
            </a:r>
            <a:endParaRPr lang="en-AU" sz="2400" dirty="0"/>
          </a:p>
          <a:p>
            <a:pPr marL="514350" lvl="1" indent="0">
              <a:buNone/>
            </a:pPr>
            <a:r>
              <a:rPr lang="en-AU" sz="2400" dirty="0"/>
              <a:t>2. Fixed-rate formulae</a:t>
            </a:r>
          </a:p>
          <a:p>
            <a:pPr lvl="1"/>
            <a:r>
              <a:rPr lang="en-AU" sz="2000" dirty="0" smtClean="0"/>
              <a:t>Apply fixed rate of interest to the purchase price/premium</a:t>
            </a:r>
          </a:p>
          <a:p>
            <a:pPr lvl="2"/>
            <a:r>
              <a:rPr lang="en-AU" sz="1800" dirty="0" smtClean="0"/>
              <a:t>USA, typically range from 2-3%, compound annually</a:t>
            </a:r>
          </a:p>
          <a:p>
            <a:pPr lvl="1"/>
            <a:r>
              <a:rPr lang="en-AU" sz="2000" dirty="0" smtClean="0"/>
              <a:t>Pros </a:t>
            </a:r>
          </a:p>
          <a:p>
            <a:pPr lvl="2"/>
            <a:r>
              <a:rPr lang="en-AU" sz="1800" dirty="0" smtClean="0"/>
              <a:t>Simplest to use</a:t>
            </a:r>
          </a:p>
          <a:p>
            <a:pPr lvl="2"/>
            <a:r>
              <a:rPr lang="en-AU" sz="1800" dirty="0" smtClean="0"/>
              <a:t>Easy to predict sale price</a:t>
            </a:r>
          </a:p>
          <a:p>
            <a:pPr lvl="1"/>
            <a:r>
              <a:rPr lang="en-AU" sz="2000" dirty="0" smtClean="0"/>
              <a:t>Cons </a:t>
            </a:r>
          </a:p>
          <a:p>
            <a:pPr lvl="2"/>
            <a:r>
              <a:rPr lang="en-AU" sz="1800" dirty="0" smtClean="0"/>
              <a:t>No relationship to resident’s maintenance of home</a:t>
            </a:r>
          </a:p>
          <a:p>
            <a:pPr lvl="2"/>
            <a:r>
              <a:rPr lang="en-AU" sz="1800" dirty="0" smtClean="0"/>
              <a:t>In cool market, will lose affordability </a:t>
            </a:r>
          </a:p>
        </p:txBody>
      </p:sp>
    </p:spTree>
    <p:extLst>
      <p:ext uri="{BB962C8B-B14F-4D97-AF65-F5344CB8AC3E}">
        <p14:creationId xmlns:p14="http://schemas.microsoft.com/office/powerpoint/2010/main" val="3834601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56" y="1052736"/>
            <a:ext cx="8229600" cy="4680520"/>
          </a:xfrm>
          <a:gradFill flip="none" rotWithShape="1">
            <a:gsLst>
              <a:gs pos="0">
                <a:schemeClr val="dk1">
                  <a:tint val="50000"/>
                  <a:satMod val="300000"/>
                  <a:alpha val="82000"/>
                </a:schemeClr>
              </a:gs>
              <a:gs pos="35000">
                <a:schemeClr val="dk1">
                  <a:tint val="37000"/>
                  <a:satMod val="300000"/>
                  <a:alpha val="82000"/>
                </a:schemeClr>
              </a:gs>
              <a:gs pos="100000">
                <a:schemeClr val="dk1">
                  <a:tint val="15000"/>
                  <a:satMod val="350000"/>
                  <a:alpha val="82000"/>
                </a:schemeClr>
              </a:gs>
            </a:gsLst>
            <a:lin ang="16200000" scaled="1"/>
            <a:tileRect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AU" sz="4400" b="1" dirty="0" smtClean="0"/>
              <a:t>2/3. Perpetual affordability</a:t>
            </a:r>
          </a:p>
          <a:p>
            <a:pPr>
              <a:spcAft>
                <a:spcPct val="20000"/>
              </a:spcAft>
              <a:buNone/>
            </a:pPr>
            <a:r>
              <a:rPr lang="en-AU" sz="2800" dirty="0" smtClean="0"/>
              <a:t>B. </a:t>
            </a:r>
            <a:r>
              <a:rPr lang="en-AU" sz="2800" dirty="0"/>
              <a:t>Resale formulae (CLT Manual chapter 9)</a:t>
            </a:r>
            <a:endParaRPr lang="en-AU" sz="2000" dirty="0"/>
          </a:p>
          <a:p>
            <a:pPr marL="514350" lvl="1" indent="0">
              <a:spcAft>
                <a:spcPct val="20000"/>
              </a:spcAft>
              <a:buNone/>
            </a:pPr>
            <a:r>
              <a:rPr lang="en-AU" sz="2600" dirty="0"/>
              <a:t>3. Indexed formulae</a:t>
            </a:r>
          </a:p>
          <a:p>
            <a:pPr lvl="1"/>
            <a:r>
              <a:rPr lang="en-AU" sz="2000" dirty="0" smtClean="0"/>
              <a:t>Use a local index such as CPI or area median income (AMI)</a:t>
            </a:r>
          </a:p>
          <a:p>
            <a:pPr lvl="1"/>
            <a:r>
              <a:rPr lang="en-AU" sz="2000" dirty="0" smtClean="0"/>
              <a:t>Pros </a:t>
            </a:r>
          </a:p>
          <a:p>
            <a:pPr lvl="2"/>
            <a:r>
              <a:rPr lang="en-AU" sz="1800" dirty="0" smtClean="0"/>
              <a:t>Relatively easy to apply</a:t>
            </a:r>
          </a:p>
          <a:p>
            <a:pPr lvl="2"/>
            <a:r>
              <a:rPr lang="en-AU" sz="1800" dirty="0" smtClean="0"/>
              <a:t>Relatively predictable</a:t>
            </a:r>
          </a:p>
          <a:p>
            <a:pPr lvl="1"/>
            <a:r>
              <a:rPr lang="en-AU" sz="2000" dirty="0"/>
              <a:t>Cons</a:t>
            </a:r>
            <a:r>
              <a:rPr lang="en-AU" sz="2400" dirty="0" smtClean="0"/>
              <a:t> </a:t>
            </a:r>
          </a:p>
          <a:p>
            <a:pPr lvl="2"/>
            <a:r>
              <a:rPr lang="en-AU" sz="1800" dirty="0"/>
              <a:t>No relationship to resident’s maintenance of property</a:t>
            </a:r>
          </a:p>
          <a:p>
            <a:pPr lvl="2"/>
            <a:r>
              <a:rPr lang="en-AU" sz="1800" dirty="0"/>
              <a:t>Might lose affordability in cool market</a:t>
            </a:r>
          </a:p>
          <a:p>
            <a:pPr lvl="2"/>
            <a:r>
              <a:rPr lang="en-AU" sz="1800" dirty="0"/>
              <a:t>If CPI or AMI are high, low income households might lose out</a:t>
            </a:r>
          </a:p>
        </p:txBody>
      </p:sp>
    </p:spTree>
    <p:extLst>
      <p:ext uri="{BB962C8B-B14F-4D97-AF65-F5344CB8AC3E}">
        <p14:creationId xmlns:p14="http://schemas.microsoft.com/office/powerpoint/2010/main" val="2642478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56" y="2348880"/>
            <a:ext cx="8229600" cy="864096"/>
          </a:xfrm>
          <a:gradFill flip="none" rotWithShape="1">
            <a:gsLst>
              <a:gs pos="0">
                <a:schemeClr val="dk1">
                  <a:tint val="50000"/>
                  <a:satMod val="300000"/>
                  <a:alpha val="82000"/>
                </a:schemeClr>
              </a:gs>
              <a:gs pos="35000">
                <a:schemeClr val="dk1">
                  <a:tint val="37000"/>
                  <a:satMod val="300000"/>
                  <a:alpha val="82000"/>
                </a:schemeClr>
              </a:gs>
              <a:gs pos="100000">
                <a:schemeClr val="dk1">
                  <a:tint val="15000"/>
                  <a:satMod val="350000"/>
                  <a:alpha val="82000"/>
                </a:schemeClr>
              </a:gs>
            </a:gsLst>
            <a:lin ang="16200000" scaled="1"/>
            <a:tileRect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n-AU" sz="4400" b="1" dirty="0" smtClean="0"/>
              <a:t>Immediate questions?</a:t>
            </a:r>
          </a:p>
        </p:txBody>
      </p:sp>
    </p:spTree>
    <p:extLst>
      <p:ext uri="{BB962C8B-B14F-4D97-AF65-F5344CB8AC3E}">
        <p14:creationId xmlns:p14="http://schemas.microsoft.com/office/powerpoint/2010/main" val="74647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72816"/>
            <a:ext cx="8208912" cy="2160240"/>
          </a:xfrm>
          <a:gradFill flip="none" rotWithShape="1">
            <a:gsLst>
              <a:gs pos="0">
                <a:schemeClr val="dk1">
                  <a:tint val="50000"/>
                  <a:satMod val="300000"/>
                  <a:alpha val="73000"/>
                </a:schemeClr>
              </a:gs>
              <a:gs pos="35000">
                <a:schemeClr val="dk1">
                  <a:tint val="37000"/>
                  <a:satMod val="300000"/>
                  <a:alpha val="73000"/>
                </a:schemeClr>
              </a:gs>
              <a:gs pos="100000">
                <a:schemeClr val="dk1">
                  <a:tint val="15000"/>
                  <a:satMod val="350000"/>
                  <a:alpha val="73000"/>
                </a:schemeClr>
              </a:gs>
            </a:gsLst>
            <a:lin ang="16200000" scaled="1"/>
            <a:tileRect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n-AU" sz="4400" b="1" dirty="0" smtClean="0"/>
              <a:t>Trust experience and aspirations</a:t>
            </a:r>
          </a:p>
          <a:p>
            <a:pPr marL="0" indent="0">
              <a:buNone/>
            </a:pPr>
            <a:endParaRPr lang="en-AU" sz="2400" dirty="0" smtClean="0"/>
          </a:p>
          <a:p>
            <a:pPr marL="0" indent="0">
              <a:lnSpc>
                <a:spcPct val="134000"/>
              </a:lnSpc>
              <a:buNone/>
            </a:pPr>
            <a:r>
              <a:rPr lang="en-AU" sz="2400" dirty="0" smtClean="0"/>
              <a:t>Julie</a:t>
            </a:r>
            <a:r>
              <a:rPr lang="en-AU" sz="2400" b="1" dirty="0" smtClean="0"/>
              <a:t> </a:t>
            </a:r>
            <a:r>
              <a:rPr lang="en-AU" sz="2400" dirty="0" smtClean="0"/>
              <a:t>Scott, </a:t>
            </a:r>
            <a:r>
              <a:rPr lang="en-AU" sz="2400" dirty="0"/>
              <a:t>Queenstown Lakes Community Housing </a:t>
            </a:r>
            <a:r>
              <a:rPr lang="en-AU" sz="2400" dirty="0" smtClean="0"/>
              <a:t>Trust</a:t>
            </a:r>
          </a:p>
        </p:txBody>
      </p:sp>
    </p:spTree>
    <p:extLst>
      <p:ext uri="{BB962C8B-B14F-4D97-AF65-F5344CB8AC3E}">
        <p14:creationId xmlns:p14="http://schemas.microsoft.com/office/powerpoint/2010/main" val="2626984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56" y="1628800"/>
            <a:ext cx="8229600" cy="2664296"/>
          </a:xfrm>
          <a:gradFill flip="none" rotWithShape="1">
            <a:gsLst>
              <a:gs pos="0">
                <a:schemeClr val="dk1">
                  <a:tint val="50000"/>
                  <a:satMod val="300000"/>
                  <a:alpha val="82000"/>
                </a:schemeClr>
              </a:gs>
              <a:gs pos="35000">
                <a:schemeClr val="dk1">
                  <a:tint val="37000"/>
                  <a:satMod val="300000"/>
                  <a:alpha val="82000"/>
                </a:schemeClr>
              </a:gs>
              <a:gs pos="100000">
                <a:schemeClr val="dk1">
                  <a:tint val="15000"/>
                  <a:satMod val="350000"/>
                  <a:alpha val="82000"/>
                </a:schemeClr>
              </a:gs>
            </a:gsLst>
            <a:lin ang="16200000" scaled="1"/>
            <a:tileRect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n-AU" sz="4400" b="1" dirty="0" smtClean="0"/>
              <a:t>3/3 Issues for Queenstown</a:t>
            </a:r>
          </a:p>
          <a:p>
            <a:pPr lvl="0"/>
            <a:r>
              <a:rPr lang="en-AU" dirty="0" smtClean="0"/>
              <a:t>Afternoon tea until 3.30pm</a:t>
            </a:r>
          </a:p>
          <a:p>
            <a:pPr lvl="0"/>
            <a:r>
              <a:rPr lang="en-AU" dirty="0" smtClean="0"/>
              <a:t>Workshop</a:t>
            </a:r>
            <a:r>
              <a:rPr lang="en-AU" dirty="0"/>
              <a:t> </a:t>
            </a:r>
            <a:r>
              <a:rPr lang="en-AU" dirty="0" smtClean="0"/>
              <a:t>on possibilities and issues</a:t>
            </a:r>
          </a:p>
          <a:p>
            <a:pPr lvl="0"/>
            <a:r>
              <a:rPr lang="en-AU" dirty="0" smtClean="0"/>
              <a:t>Reconvene at 4.40pm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9798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3240360"/>
          </a:xfrm>
          <a:gradFill flip="none" rotWithShape="1">
            <a:gsLst>
              <a:gs pos="0">
                <a:schemeClr val="dk1">
                  <a:tint val="50000"/>
                  <a:satMod val="300000"/>
                  <a:alpha val="82000"/>
                </a:schemeClr>
              </a:gs>
              <a:gs pos="35000">
                <a:schemeClr val="dk1">
                  <a:tint val="37000"/>
                  <a:satMod val="300000"/>
                  <a:alpha val="82000"/>
                </a:schemeClr>
              </a:gs>
              <a:gs pos="100000">
                <a:schemeClr val="dk1">
                  <a:tint val="15000"/>
                  <a:satMod val="350000"/>
                  <a:alpha val="82000"/>
                </a:schemeClr>
              </a:gs>
            </a:gsLst>
            <a:lin ang="16200000" scaled="1"/>
            <a:tileRect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n-AU" sz="4400" b="1" dirty="0" smtClean="0"/>
              <a:t>Wrap up</a:t>
            </a:r>
          </a:p>
          <a:p>
            <a:pPr lvl="1"/>
            <a:r>
              <a:rPr lang="en-AU" sz="2600" dirty="0" smtClean="0"/>
              <a:t>Reflections </a:t>
            </a:r>
          </a:p>
          <a:p>
            <a:pPr lvl="1"/>
            <a:r>
              <a:rPr lang="en-AU" sz="2600" dirty="0"/>
              <a:t>W</a:t>
            </a:r>
            <a:r>
              <a:rPr lang="en-AU" sz="2600" dirty="0" smtClean="0"/>
              <a:t>hat </a:t>
            </a:r>
            <a:r>
              <a:rPr lang="en-AU" sz="2600" dirty="0"/>
              <a:t>might be challenges, opportunities?</a:t>
            </a:r>
          </a:p>
          <a:p>
            <a:pPr lvl="1"/>
            <a:r>
              <a:rPr lang="en-AU" sz="2600" dirty="0"/>
              <a:t>Next steps – what could these be? Who might be involved? </a:t>
            </a:r>
          </a:p>
          <a:p>
            <a:pPr marL="57150" indent="0" algn="ctr">
              <a:buNone/>
            </a:pPr>
            <a:r>
              <a:rPr lang="en-AU" sz="2000" dirty="0" smtClean="0">
                <a:hlinkClick r:id="rId4"/>
              </a:rPr>
              <a:t>l.crabtree@westernsydney.edu.au</a:t>
            </a:r>
            <a:r>
              <a:rPr lang="en-AU" sz="20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36028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692696"/>
            <a:ext cx="8229600" cy="5040560"/>
          </a:xfrm>
          <a:solidFill>
            <a:srgbClr val="B2B2B2">
              <a:alpha val="89804"/>
            </a:srgb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n-AU" sz="4400" b="1" dirty="0"/>
              <a:t>1/</a:t>
            </a:r>
            <a:r>
              <a:rPr lang="en-AU" sz="4400" b="1" dirty="0" smtClean="0"/>
              <a:t>3. </a:t>
            </a:r>
            <a:r>
              <a:rPr lang="en-AU" sz="4400" b="1" dirty="0"/>
              <a:t>Community benefit</a:t>
            </a:r>
          </a:p>
          <a:p>
            <a:pPr marL="0" indent="0">
              <a:buNone/>
            </a:pPr>
            <a:r>
              <a:rPr lang="en-AU" dirty="0">
                <a:solidFill>
                  <a:schemeClr val="tx1"/>
                </a:solidFill>
              </a:rPr>
              <a:t>Community control and input</a:t>
            </a:r>
          </a:p>
          <a:p>
            <a:pPr lvl="1"/>
            <a:r>
              <a:rPr lang="en-AU" sz="2400" dirty="0" smtClean="0"/>
              <a:t>Member-based organisations</a:t>
            </a:r>
          </a:p>
          <a:p>
            <a:pPr lvl="1"/>
            <a:r>
              <a:rPr lang="en-AU" sz="2400" dirty="0" smtClean="0"/>
              <a:t>Members pay annual fees, can run for Board and sub-committees </a:t>
            </a:r>
          </a:p>
          <a:p>
            <a:pPr lvl="1"/>
            <a:r>
              <a:rPr lang="en-AU" sz="2400" dirty="0" smtClean="0"/>
              <a:t>Board structure 1:1:1 to balance interests</a:t>
            </a:r>
          </a:p>
          <a:p>
            <a:pPr lvl="2"/>
            <a:r>
              <a:rPr lang="en-AU" sz="2000" dirty="0" smtClean="0"/>
              <a:t>1/3</a:t>
            </a:r>
            <a:r>
              <a:rPr lang="en-AU" sz="2000" baseline="30000" dirty="0" smtClean="0"/>
              <a:t>rd</a:t>
            </a:r>
            <a:r>
              <a:rPr lang="en-AU" sz="2000" dirty="0" smtClean="0"/>
              <a:t> elected members from residents of CLT homes</a:t>
            </a:r>
          </a:p>
          <a:p>
            <a:pPr lvl="2"/>
            <a:r>
              <a:rPr lang="en-AU" sz="2000" dirty="0" smtClean="0"/>
              <a:t>1/3</a:t>
            </a:r>
            <a:r>
              <a:rPr lang="en-AU" sz="2000" baseline="30000" dirty="0" smtClean="0"/>
              <a:t>rd</a:t>
            </a:r>
            <a:r>
              <a:rPr lang="en-AU" sz="2000" dirty="0" smtClean="0"/>
              <a:t> elected members from non-resident members of community</a:t>
            </a:r>
          </a:p>
          <a:p>
            <a:pPr lvl="2"/>
            <a:r>
              <a:rPr lang="en-AU" sz="2000" dirty="0" smtClean="0"/>
              <a:t>1/3</a:t>
            </a:r>
            <a:r>
              <a:rPr lang="en-AU" sz="2000" baseline="30000" dirty="0" smtClean="0"/>
              <a:t>rd</a:t>
            </a:r>
            <a:r>
              <a:rPr lang="en-AU" sz="2000" dirty="0" smtClean="0"/>
              <a:t> appointed by the other 2/3</a:t>
            </a:r>
            <a:r>
              <a:rPr lang="en-AU" sz="2000" baseline="30000" dirty="0" smtClean="0"/>
              <a:t>rds</a:t>
            </a:r>
            <a:r>
              <a:rPr lang="en-AU" sz="2000" dirty="0" smtClean="0"/>
              <a:t> according to need</a:t>
            </a:r>
          </a:p>
          <a:p>
            <a:pPr lvl="2"/>
            <a:r>
              <a:rPr lang="en-AU" sz="2000" dirty="0" smtClean="0"/>
              <a:t>All prospective Board members receive the same training; capacity building and shared goals/understanding of position of role</a:t>
            </a:r>
          </a:p>
        </p:txBody>
      </p:sp>
    </p:spTree>
    <p:extLst>
      <p:ext uri="{BB962C8B-B14F-4D97-AF65-F5344CB8AC3E}">
        <p14:creationId xmlns:p14="http://schemas.microsoft.com/office/powerpoint/2010/main" val="1340354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56" y="764704"/>
            <a:ext cx="8229600" cy="5616624"/>
          </a:xfrm>
          <a:gradFill flip="none" rotWithShape="1">
            <a:gsLst>
              <a:gs pos="0">
                <a:schemeClr val="dk1">
                  <a:tint val="50000"/>
                  <a:satMod val="300000"/>
                  <a:alpha val="73000"/>
                </a:schemeClr>
              </a:gs>
              <a:gs pos="35000">
                <a:schemeClr val="dk1">
                  <a:tint val="37000"/>
                  <a:satMod val="300000"/>
                  <a:alpha val="73000"/>
                </a:schemeClr>
              </a:gs>
              <a:gs pos="100000">
                <a:schemeClr val="dk1">
                  <a:tint val="15000"/>
                  <a:satMod val="350000"/>
                  <a:alpha val="73000"/>
                </a:schemeClr>
              </a:gs>
            </a:gsLst>
            <a:lin ang="16200000" scaled="1"/>
            <a:tileRect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n-AU" sz="4400" b="1" dirty="0" smtClean="0"/>
              <a:t>1/3. Community benefit</a:t>
            </a:r>
          </a:p>
          <a:p>
            <a:pPr marL="0" indent="0">
              <a:buNone/>
            </a:pPr>
            <a:r>
              <a:rPr lang="en-AU" dirty="0" smtClean="0">
                <a:solidFill>
                  <a:schemeClr val="tx1"/>
                </a:solidFill>
              </a:rPr>
              <a:t>Community control and input</a:t>
            </a:r>
            <a:endParaRPr lang="en-AU" dirty="0">
              <a:solidFill>
                <a:schemeClr val="tx1"/>
              </a:solidFill>
            </a:endParaRPr>
          </a:p>
          <a:p>
            <a:pPr lvl="1"/>
            <a:r>
              <a:rPr lang="en-AU" sz="2400" dirty="0" smtClean="0">
                <a:solidFill>
                  <a:schemeClr val="tx1"/>
                </a:solidFill>
              </a:rPr>
              <a:t>Whether </a:t>
            </a:r>
            <a:r>
              <a:rPr lang="en-AU" sz="2400" dirty="0">
                <a:solidFill>
                  <a:schemeClr val="tx1"/>
                </a:solidFill>
              </a:rPr>
              <a:t>community (however defined) owns the organisation and/or has presence in governance</a:t>
            </a:r>
          </a:p>
          <a:p>
            <a:pPr lvl="1"/>
            <a:r>
              <a:rPr lang="en-AU" sz="2400" dirty="0">
                <a:solidFill>
                  <a:schemeClr val="tx1"/>
                </a:solidFill>
              </a:rPr>
              <a:t>Rights and presence of community are enshrined in organisational form, documents, </a:t>
            </a:r>
            <a:r>
              <a:rPr lang="en-AU" sz="2400" dirty="0" smtClean="0">
                <a:solidFill>
                  <a:schemeClr val="tx1"/>
                </a:solidFill>
              </a:rPr>
              <a:t>policies, </a:t>
            </a:r>
            <a:r>
              <a:rPr lang="en-AU" sz="2400" dirty="0">
                <a:solidFill>
                  <a:schemeClr val="tx1"/>
                </a:solidFill>
              </a:rPr>
              <a:t>and processes</a:t>
            </a:r>
          </a:p>
          <a:p>
            <a:pPr lvl="1"/>
            <a:r>
              <a:rPr lang="en-AU" sz="2400" dirty="0">
                <a:solidFill>
                  <a:schemeClr val="tx1"/>
                </a:solidFill>
              </a:rPr>
              <a:t>Keeping assets in community </a:t>
            </a:r>
            <a:r>
              <a:rPr lang="en-AU" sz="2400" dirty="0" smtClean="0">
                <a:solidFill>
                  <a:schemeClr val="tx1"/>
                </a:solidFill>
              </a:rPr>
              <a:t>hands with community voice and investment/sense of ownership</a:t>
            </a:r>
          </a:p>
          <a:p>
            <a:pPr lvl="2"/>
            <a:r>
              <a:rPr lang="en-AU" sz="2000" dirty="0" smtClean="0">
                <a:solidFill>
                  <a:schemeClr val="tx1"/>
                </a:solidFill>
              </a:rPr>
              <a:t>Can be strategically important in terms of dealing with resistance to affordable housing</a:t>
            </a:r>
          </a:p>
          <a:p>
            <a:pPr lvl="2"/>
            <a:r>
              <a:rPr lang="en-AU" sz="2000" dirty="0" smtClean="0">
                <a:solidFill>
                  <a:schemeClr val="tx1"/>
                </a:solidFill>
              </a:rPr>
              <a:t>Skills-based appointments where required</a:t>
            </a:r>
          </a:p>
          <a:p>
            <a:pPr lvl="2"/>
            <a:r>
              <a:rPr lang="en-AU" sz="2000" dirty="0" smtClean="0">
                <a:solidFill>
                  <a:schemeClr val="tx1"/>
                </a:solidFill>
              </a:rPr>
              <a:t>Diversity of programs as a result of diversity and dynamism of Board</a:t>
            </a:r>
            <a:endParaRPr lang="en-A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752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56" y="764704"/>
            <a:ext cx="8229600" cy="5256584"/>
          </a:xfrm>
          <a:solidFill>
            <a:srgbClr val="B2B2B2">
              <a:alpha val="89804"/>
            </a:srgb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AU" sz="4400" b="1" dirty="0" smtClean="0"/>
              <a:t>1/3. Community benefit</a:t>
            </a:r>
          </a:p>
          <a:p>
            <a:pPr>
              <a:spcAft>
                <a:spcPct val="20000"/>
              </a:spcAft>
              <a:buFontTx/>
              <a:buNone/>
            </a:pPr>
            <a:r>
              <a:rPr lang="en-AU" dirty="0" smtClean="0"/>
              <a:t>Case Study. Dudley Street Neighbourhood Initiative, Boston</a:t>
            </a:r>
          </a:p>
          <a:p>
            <a:pPr>
              <a:spcAft>
                <a:spcPct val="20000"/>
              </a:spcAft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Member-based planning 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and organising entity </a:t>
            </a:r>
          </a:p>
          <a:p>
            <a:pPr lvl="1">
              <a:spcAft>
                <a:spcPct val="20000"/>
              </a:spcAft>
            </a:pPr>
            <a:r>
              <a:rPr lang="en-US" sz="1600" dirty="0">
                <a:latin typeface="Calibri" pitchFamily="34" charset="0"/>
                <a:cs typeface="Calibri" pitchFamily="34" charset="0"/>
              </a:rPr>
              <a:t>“</a:t>
            </a:r>
            <a:r>
              <a:rPr lang="en-AU" sz="1600" dirty="0">
                <a:latin typeface="Calibri" pitchFamily="34" charset="0"/>
                <a:cs typeface="Calibri" pitchFamily="34" charset="0"/>
              </a:rPr>
              <a:t>a collaborative effort of over 3,000 residents, businesses, non-profits and religious institutions members ” (</a:t>
            </a:r>
            <a:r>
              <a:rPr lang="en-AU" sz="1600" dirty="0">
                <a:latin typeface="Calibri" pitchFamily="34" charset="0"/>
                <a:cs typeface="Calibri" pitchFamily="34" charset="0"/>
                <a:hlinkClick r:id="rId4"/>
              </a:rPr>
              <a:t>http://www.dsni.org/history.shtml</a:t>
            </a:r>
            <a:r>
              <a:rPr lang="en-AU" sz="1600" dirty="0">
                <a:latin typeface="Calibri" pitchFamily="34" charset="0"/>
                <a:cs typeface="Calibri" pitchFamily="34" charset="0"/>
              </a:rPr>
              <a:t>)</a:t>
            </a:r>
          </a:p>
          <a:p>
            <a:pPr>
              <a:spcAft>
                <a:spcPct val="20000"/>
              </a:spcAft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Board of 34 across diverse groups, including youth</a:t>
            </a:r>
          </a:p>
          <a:p>
            <a:pPr>
              <a:spcAft>
                <a:spcPct val="20000"/>
              </a:spcAft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Established a community land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trust (DNI) at arm’s length to 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develop and deliver affordable housing</a:t>
            </a:r>
          </a:p>
          <a:p>
            <a:pPr lvl="1">
              <a:spcAft>
                <a:spcPct val="20000"/>
              </a:spcAft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Has 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overseen development of 225 units of perpetually affordable homes by their CLT, plus over 1,300 local development applications, often with several hundreds members in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attendance. Open space, community and commercial facilities.</a:t>
            </a:r>
            <a:endParaRPr lang="en-US" sz="1600" dirty="0">
              <a:latin typeface="Calibri" pitchFamily="34" charset="0"/>
              <a:cs typeface="Calibri" pitchFamily="34" charset="0"/>
            </a:endParaRPr>
          </a:p>
          <a:p>
            <a:pPr lvl="1">
              <a:spcAft>
                <a:spcPct val="20000"/>
              </a:spcAft>
            </a:pPr>
            <a:r>
              <a:rPr lang="en-US" sz="1600" dirty="0">
                <a:latin typeface="Calibri" pitchFamily="34" charset="0"/>
                <a:cs typeface="Calibri" pitchFamily="34" charset="0"/>
              </a:rPr>
              <a:t>DNI’s strategic vision for the area has been adopted by the City as local urban renewal plan</a:t>
            </a:r>
          </a:p>
        </p:txBody>
      </p:sp>
    </p:spTree>
    <p:extLst>
      <p:ext uri="{BB962C8B-B14F-4D97-AF65-F5344CB8AC3E}">
        <p14:creationId xmlns:p14="http://schemas.microsoft.com/office/powerpoint/2010/main" val="4102200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DSNI map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50181"/>
            <a:ext cx="4201400" cy="5485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427984" y="938213"/>
            <a:ext cx="4608512" cy="4867051"/>
          </a:xfrm>
          <a:solidFill>
            <a:srgbClr val="B2B2B2">
              <a:alpha val="89804"/>
            </a:srgb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spcAft>
                <a:spcPct val="20000"/>
              </a:spcAft>
              <a:buNone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DNI Board (11 seats)</a:t>
            </a:r>
          </a:p>
          <a:p>
            <a:pPr>
              <a:spcAft>
                <a:spcPct val="20000"/>
              </a:spcAft>
            </a:pPr>
            <a:r>
              <a:rPr lang="en-AU" sz="2400" dirty="0" smtClean="0"/>
              <a:t>3 non-voting appointed reps</a:t>
            </a:r>
          </a:p>
          <a:p>
            <a:pPr lvl="1">
              <a:spcAft>
                <a:spcPct val="20000"/>
              </a:spcAft>
            </a:pPr>
            <a:r>
              <a:rPr lang="en-AU" sz="1800" dirty="0" smtClean="0"/>
              <a:t>1 by City </a:t>
            </a:r>
            <a:r>
              <a:rPr lang="en-AU" sz="1800" dirty="0" err="1"/>
              <a:t>Councilor</a:t>
            </a:r>
            <a:r>
              <a:rPr lang="en-AU" sz="1800" dirty="0"/>
              <a:t> from the 7th </a:t>
            </a:r>
            <a:r>
              <a:rPr lang="en-AU" sz="1800" dirty="0" smtClean="0"/>
              <a:t>District</a:t>
            </a:r>
          </a:p>
          <a:p>
            <a:pPr lvl="1">
              <a:spcAft>
                <a:spcPct val="20000"/>
              </a:spcAft>
            </a:pPr>
            <a:r>
              <a:rPr lang="en-AU" sz="1800" dirty="0" smtClean="0"/>
              <a:t>1 by </a:t>
            </a:r>
            <a:r>
              <a:rPr lang="en-AU" sz="1800" dirty="0"/>
              <a:t>State Senator of the 2nd Suffolk District </a:t>
            </a:r>
            <a:endParaRPr lang="en-AU" sz="1800" dirty="0" smtClean="0"/>
          </a:p>
          <a:p>
            <a:pPr lvl="1">
              <a:spcAft>
                <a:spcPct val="20000"/>
              </a:spcAft>
            </a:pPr>
            <a:r>
              <a:rPr lang="en-AU" sz="1800" dirty="0" smtClean="0"/>
              <a:t>1 by the </a:t>
            </a:r>
            <a:r>
              <a:rPr lang="en-AU" sz="1800" dirty="0"/>
              <a:t>State Representative of the 5th Suffolk House </a:t>
            </a:r>
            <a:r>
              <a:rPr lang="en-AU" sz="1800" dirty="0" smtClean="0"/>
              <a:t>District</a:t>
            </a:r>
          </a:p>
          <a:p>
            <a:pPr>
              <a:spcAft>
                <a:spcPct val="20000"/>
              </a:spcAft>
            </a:pPr>
            <a:r>
              <a:rPr lang="en-AU" sz="2400" dirty="0" smtClean="0"/>
              <a:t>8 </a:t>
            </a:r>
            <a:r>
              <a:rPr lang="en-AU" sz="2400" dirty="0"/>
              <a:t>voting </a:t>
            </a:r>
            <a:r>
              <a:rPr lang="en-AU" sz="2400" dirty="0" smtClean="0"/>
              <a:t>positions</a:t>
            </a:r>
          </a:p>
          <a:p>
            <a:pPr lvl="1">
              <a:spcAft>
                <a:spcPct val="20000"/>
              </a:spcAft>
            </a:pPr>
            <a:r>
              <a:rPr lang="en-AU" sz="1800" dirty="0" smtClean="0"/>
              <a:t>6 </a:t>
            </a:r>
            <a:r>
              <a:rPr lang="en-AU" sz="1800" dirty="0"/>
              <a:t>are from </a:t>
            </a:r>
            <a:r>
              <a:rPr lang="en-AU" sz="1800" dirty="0" smtClean="0"/>
              <a:t>DSNI (3 lessees)</a:t>
            </a:r>
          </a:p>
          <a:p>
            <a:pPr lvl="1">
              <a:spcAft>
                <a:spcPct val="20000"/>
              </a:spcAft>
            </a:pPr>
            <a:r>
              <a:rPr lang="en-AU" sz="1800" dirty="0" smtClean="0"/>
              <a:t>1 from the </a:t>
            </a:r>
            <a:r>
              <a:rPr lang="en-AU" sz="1800" dirty="0"/>
              <a:t>Roxbury </a:t>
            </a:r>
            <a:r>
              <a:rPr lang="en-AU" sz="1800" dirty="0" err="1"/>
              <a:t>Neighborhood</a:t>
            </a:r>
            <a:r>
              <a:rPr lang="en-AU" sz="1800" dirty="0"/>
              <a:t> </a:t>
            </a:r>
            <a:r>
              <a:rPr lang="en-AU" sz="1800" dirty="0" smtClean="0"/>
              <a:t>Council</a:t>
            </a:r>
          </a:p>
          <a:p>
            <a:pPr lvl="1">
              <a:spcAft>
                <a:spcPct val="20000"/>
              </a:spcAft>
            </a:pPr>
            <a:r>
              <a:rPr lang="en-AU" sz="1800" dirty="0" smtClean="0"/>
              <a:t>1 from the </a:t>
            </a:r>
            <a:r>
              <a:rPr lang="en-AU" sz="1800" dirty="0"/>
              <a:t>Mayor’s </a:t>
            </a:r>
            <a:r>
              <a:rPr lang="en-AU" sz="1800" dirty="0" smtClean="0"/>
              <a:t>office</a:t>
            </a:r>
            <a:endParaRPr lang="en-US" sz="18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7034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56" y="764704"/>
            <a:ext cx="8229600" cy="5256584"/>
          </a:xfrm>
          <a:gradFill flip="none" rotWithShape="1">
            <a:gsLst>
              <a:gs pos="0">
                <a:schemeClr val="dk1">
                  <a:tint val="50000"/>
                  <a:satMod val="300000"/>
                  <a:alpha val="82000"/>
                </a:schemeClr>
              </a:gs>
              <a:gs pos="35000">
                <a:schemeClr val="dk1">
                  <a:tint val="37000"/>
                  <a:satMod val="300000"/>
                  <a:alpha val="82000"/>
                </a:schemeClr>
              </a:gs>
              <a:gs pos="100000">
                <a:schemeClr val="dk1">
                  <a:tint val="15000"/>
                  <a:satMod val="350000"/>
                  <a:alpha val="82000"/>
                </a:schemeClr>
              </a:gs>
            </a:gsLst>
            <a:lin ang="16200000" scaled="1"/>
            <a:tileRect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n-AU" sz="4400" b="1" dirty="0"/>
              <a:t>1/</a:t>
            </a:r>
            <a:r>
              <a:rPr lang="en-AU" sz="4400" b="1" dirty="0" smtClean="0"/>
              <a:t>3. </a:t>
            </a:r>
            <a:r>
              <a:rPr lang="en-AU" sz="4400" b="1" dirty="0"/>
              <a:t>Community benefit</a:t>
            </a:r>
          </a:p>
          <a:p>
            <a:pPr>
              <a:spcAft>
                <a:spcPct val="20000"/>
              </a:spcAft>
              <a:buFontTx/>
              <a:buNone/>
            </a:pPr>
            <a:r>
              <a:rPr lang="en-AU" dirty="0" smtClean="0"/>
              <a:t>Champlain Housing Trust, Burlington VT</a:t>
            </a:r>
          </a:p>
          <a:p>
            <a:pPr>
              <a:spcAft>
                <a:spcPct val="20000"/>
              </a:spcAft>
            </a:pPr>
            <a:r>
              <a:rPr lang="en-AU" sz="2400" dirty="0"/>
              <a:t>currently largest CLT in </a:t>
            </a:r>
            <a:r>
              <a:rPr lang="en-AU" sz="2400" dirty="0" smtClean="0"/>
              <a:t>US, operate over three counties</a:t>
            </a:r>
            <a:endParaRPr lang="en-AU" sz="2400" dirty="0"/>
          </a:p>
          <a:p>
            <a:pPr lvl="1">
              <a:spcAft>
                <a:spcPct val="20000"/>
              </a:spcAft>
            </a:pPr>
            <a:r>
              <a:rPr lang="en-AU" sz="2000" dirty="0" smtClean="0"/>
              <a:t>Over 4,000 voting members; 1,600 </a:t>
            </a:r>
            <a:r>
              <a:rPr lang="en-AU" sz="2000" dirty="0"/>
              <a:t>rental </a:t>
            </a:r>
            <a:r>
              <a:rPr lang="en-AU" sz="2000" dirty="0" smtClean="0"/>
              <a:t>units, 600 </a:t>
            </a:r>
            <a:r>
              <a:rPr lang="en-AU" sz="2000" dirty="0"/>
              <a:t>owner-occupied </a:t>
            </a:r>
            <a:r>
              <a:rPr lang="en-AU" sz="2000" dirty="0" smtClean="0"/>
              <a:t>homes, 100 </a:t>
            </a:r>
            <a:r>
              <a:rPr lang="en-AU" sz="2000" dirty="0"/>
              <a:t>cooperative housing units</a:t>
            </a:r>
          </a:p>
          <a:p>
            <a:pPr lvl="1">
              <a:spcAft>
                <a:spcPct val="20000"/>
              </a:spcAft>
            </a:pPr>
            <a:r>
              <a:rPr lang="en-AU" sz="2000" dirty="0"/>
              <a:t>A</a:t>
            </a:r>
            <a:r>
              <a:rPr lang="en-AU" sz="2000" dirty="0" smtClean="0"/>
              <a:t>ged </a:t>
            </a:r>
            <a:r>
              <a:rPr lang="en-AU" sz="2000" dirty="0"/>
              <a:t>care, child care, food shelf, kitchen, refugee centre, queer/safe space, Abenaki cultural centre, Good News Garage, Bike Recycle Vermont, Vermont Legal Aid, housing finance advice centre</a:t>
            </a:r>
            <a:r>
              <a:rPr lang="en-AU" sz="2000" dirty="0" smtClean="0"/>
              <a:t>…</a:t>
            </a:r>
          </a:p>
          <a:p>
            <a:pPr lvl="1">
              <a:spcAft>
                <a:spcPct val="20000"/>
              </a:spcAft>
            </a:pPr>
            <a:r>
              <a:rPr lang="en-AU" sz="2000" dirty="0" smtClean="0"/>
              <a:t>Established by City with start-up funding. City invests staff pensions in the Trust, plus diverts some of the local AH tax levy to the Trust.</a:t>
            </a:r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1240567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176464"/>
          </a:xfrm>
          <a:gradFill flip="none" rotWithShape="1">
            <a:gsLst>
              <a:gs pos="0">
                <a:schemeClr val="dk1">
                  <a:tint val="50000"/>
                  <a:satMod val="300000"/>
                  <a:alpha val="82000"/>
                </a:schemeClr>
              </a:gs>
              <a:gs pos="35000">
                <a:schemeClr val="dk1">
                  <a:tint val="37000"/>
                  <a:satMod val="300000"/>
                  <a:alpha val="82000"/>
                </a:schemeClr>
              </a:gs>
              <a:gs pos="100000">
                <a:schemeClr val="dk1">
                  <a:tint val="15000"/>
                  <a:satMod val="350000"/>
                  <a:alpha val="82000"/>
                </a:schemeClr>
              </a:gs>
            </a:gsLst>
            <a:lin ang="16200000" scaled="1"/>
            <a:tileRect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n-AU" sz="4400" b="1" dirty="0" smtClean="0"/>
              <a:t>1/3. Community benefit</a:t>
            </a:r>
          </a:p>
          <a:p>
            <a:pPr marL="0" indent="0">
              <a:buNone/>
            </a:pPr>
            <a:r>
              <a:rPr lang="en-AU" dirty="0" smtClean="0"/>
              <a:t>Port Phillip Housing Trust</a:t>
            </a:r>
            <a:endParaRPr lang="en-AU" dirty="0"/>
          </a:p>
          <a:p>
            <a:r>
              <a:rPr lang="en-AU" sz="2400" dirty="0"/>
              <a:t>Formed </a:t>
            </a:r>
            <a:r>
              <a:rPr lang="en-AU" sz="2400" dirty="0" smtClean="0"/>
              <a:t>in 2005; </a:t>
            </a:r>
            <a:r>
              <a:rPr lang="en-AU" sz="2400" dirty="0"/>
              <a:t>transfer </a:t>
            </a:r>
            <a:r>
              <a:rPr lang="en-AU" sz="2400" dirty="0" smtClean="0"/>
              <a:t>of 12 City </a:t>
            </a:r>
            <a:r>
              <a:rPr lang="en-AU" sz="2400" dirty="0"/>
              <a:t>of Port Phillip </a:t>
            </a:r>
            <a:r>
              <a:rPr lang="en-US" sz="2400" dirty="0" smtClean="0"/>
              <a:t>properties </a:t>
            </a:r>
            <a:r>
              <a:rPr lang="en-US" sz="2400" dirty="0"/>
              <a:t>worth $49.2m </a:t>
            </a:r>
            <a:r>
              <a:rPr lang="en-US" sz="2400" dirty="0" smtClean="0"/>
              <a:t>in 2007 </a:t>
            </a:r>
            <a:r>
              <a:rPr lang="en-AU" sz="2400" dirty="0" smtClean="0"/>
              <a:t>to </a:t>
            </a:r>
            <a:r>
              <a:rPr lang="en-AU" sz="2400" dirty="0"/>
              <a:t>protect </a:t>
            </a:r>
            <a:r>
              <a:rPr lang="en-AU" sz="2400" dirty="0" smtClean="0"/>
              <a:t>properties </a:t>
            </a:r>
            <a:r>
              <a:rPr lang="en-AU" sz="2400" dirty="0"/>
              <a:t>from </a:t>
            </a:r>
            <a:r>
              <a:rPr lang="en-AU" sz="2400" dirty="0" smtClean="0"/>
              <a:t>sell</a:t>
            </a:r>
            <a:r>
              <a:rPr lang="en-AU" sz="2400" dirty="0"/>
              <a:t>-</a:t>
            </a:r>
            <a:r>
              <a:rPr lang="en-AU" sz="2400" dirty="0" smtClean="0"/>
              <a:t>off</a:t>
            </a:r>
          </a:p>
          <a:p>
            <a:r>
              <a:rPr lang="en-AU" sz="2400" dirty="0" smtClean="0"/>
              <a:t>Port Phillip Housing Association set up in 1985 to manage affordable rental properties in the area</a:t>
            </a:r>
          </a:p>
          <a:p>
            <a:pPr lvl="1"/>
            <a:r>
              <a:rPr lang="en-AU" sz="2000" dirty="0" smtClean="0"/>
              <a:t>Manages over 700 properties</a:t>
            </a:r>
          </a:p>
          <a:p>
            <a:pPr lvl="1"/>
            <a:r>
              <a:rPr lang="en-AU" sz="2000" dirty="0" smtClean="0"/>
              <a:t>Is now nominated Trustee of PPHT</a:t>
            </a:r>
          </a:p>
          <a:p>
            <a:pPr lvl="1"/>
            <a:r>
              <a:rPr lang="en-AU" sz="2000" dirty="0" smtClean="0"/>
              <a:t>Rentals only</a:t>
            </a:r>
          </a:p>
        </p:txBody>
      </p:sp>
    </p:spTree>
    <p:extLst>
      <p:ext uri="{BB962C8B-B14F-4D97-AF65-F5344CB8AC3E}">
        <p14:creationId xmlns:p14="http://schemas.microsoft.com/office/powerpoint/2010/main" val="4083623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56" y="764704"/>
            <a:ext cx="8229600" cy="4968552"/>
          </a:xfrm>
          <a:gradFill flip="none" rotWithShape="1">
            <a:gsLst>
              <a:gs pos="0">
                <a:schemeClr val="dk1">
                  <a:tint val="50000"/>
                  <a:satMod val="300000"/>
                  <a:alpha val="82000"/>
                </a:schemeClr>
              </a:gs>
              <a:gs pos="35000">
                <a:schemeClr val="dk1">
                  <a:tint val="37000"/>
                  <a:satMod val="300000"/>
                  <a:alpha val="82000"/>
                </a:schemeClr>
              </a:gs>
              <a:gs pos="100000">
                <a:schemeClr val="dk1">
                  <a:tint val="15000"/>
                  <a:satMod val="350000"/>
                  <a:alpha val="82000"/>
                </a:schemeClr>
              </a:gs>
            </a:gsLst>
            <a:lin ang="16200000" scaled="1"/>
            <a:tileRect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n-AU" sz="4400" b="1" dirty="0" smtClean="0"/>
              <a:t>1/3. Community benefit</a:t>
            </a:r>
          </a:p>
          <a:p>
            <a:pPr marL="0" indent="0">
              <a:buNone/>
            </a:pPr>
            <a:r>
              <a:rPr lang="en-AU" dirty="0" smtClean="0"/>
              <a:t>Existing or new organisation? </a:t>
            </a:r>
          </a:p>
          <a:p>
            <a:r>
              <a:rPr lang="en-AU" sz="2400" dirty="0" smtClean="0"/>
              <a:t>Benefit from the capacity and networks of </a:t>
            </a:r>
            <a:r>
              <a:rPr lang="en-AU" sz="2400" dirty="0"/>
              <a:t>existing </a:t>
            </a:r>
            <a:r>
              <a:rPr lang="en-AU" sz="2400" dirty="0" smtClean="0"/>
              <a:t>organisation </a:t>
            </a:r>
            <a:r>
              <a:rPr lang="en-AU" sz="2400" i="1" dirty="0"/>
              <a:t>vs</a:t>
            </a:r>
            <a:r>
              <a:rPr lang="en-AU" sz="2400" dirty="0"/>
              <a:t> </a:t>
            </a:r>
            <a:r>
              <a:rPr lang="en-AU" sz="2400" dirty="0" smtClean="0"/>
              <a:t>the ability </a:t>
            </a:r>
            <a:r>
              <a:rPr lang="en-AU" sz="2400" dirty="0"/>
              <a:t>to build from the </a:t>
            </a:r>
            <a:r>
              <a:rPr lang="en-AU" sz="2400" dirty="0" smtClean="0"/>
              <a:t>grassroots</a:t>
            </a:r>
          </a:p>
          <a:p>
            <a:pPr lvl="1"/>
            <a:r>
              <a:rPr lang="en-AU" sz="2000" dirty="0" smtClean="0"/>
              <a:t>Issue of legitimacy and trust can swing either way</a:t>
            </a:r>
            <a:endParaRPr lang="en-AU" sz="2000" dirty="0"/>
          </a:p>
          <a:p>
            <a:r>
              <a:rPr lang="en-AU" sz="2400" dirty="0" smtClean="0"/>
              <a:t>Community involvement?</a:t>
            </a:r>
          </a:p>
          <a:p>
            <a:r>
              <a:rPr lang="en-AU" sz="2400" dirty="0" smtClean="0"/>
              <a:t>In/flexibility</a:t>
            </a:r>
          </a:p>
          <a:p>
            <a:pPr lvl="1"/>
            <a:r>
              <a:rPr lang="en-AU" sz="2000" dirty="0" smtClean="0"/>
              <a:t>Are the objectives permissible within the existing organisation’s remit and legal form?</a:t>
            </a:r>
            <a:endParaRPr lang="en-AU" sz="2000" dirty="0"/>
          </a:p>
          <a:p>
            <a:r>
              <a:rPr lang="en-AU" sz="2400" dirty="0" smtClean="0"/>
              <a:t>Future </a:t>
            </a:r>
          </a:p>
          <a:p>
            <a:pPr lvl="1"/>
            <a:r>
              <a:rPr lang="en-AU" sz="2000" dirty="0" smtClean="0"/>
              <a:t>Remain </a:t>
            </a:r>
            <a:r>
              <a:rPr lang="en-AU" sz="2000" dirty="0"/>
              <a:t>as </a:t>
            </a:r>
            <a:r>
              <a:rPr lang="en-AU" sz="2000" dirty="0" smtClean="0"/>
              <a:t>program, arm’s length, </a:t>
            </a:r>
            <a:r>
              <a:rPr lang="en-AU" sz="2000" dirty="0"/>
              <a:t>or </a:t>
            </a:r>
            <a:r>
              <a:rPr lang="en-AU" sz="2000" dirty="0" smtClean="0"/>
              <a:t>become a separate entity?</a:t>
            </a:r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3714631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3714</TotalTime>
  <Words>1605</Words>
  <Application>Microsoft Office PowerPoint</Application>
  <PresentationFormat>On-screen Show (4:3)</PresentationFormat>
  <Paragraphs>261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Arial</vt:lpstr>
      <vt:lpstr>Calibri</vt:lpstr>
      <vt:lpstr>Office Theme</vt:lpstr>
      <vt:lpstr>Community land trusts and affordability retention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Western Sydney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Community ownership and asset retention</dc:title>
  <dc:creator>Louise Crabtree</dc:creator>
  <cp:lastModifiedBy>Louise Crabtree</cp:lastModifiedBy>
  <cp:revision>64</cp:revision>
  <cp:lastPrinted>2015-10-20T04:49:53Z</cp:lastPrinted>
  <dcterms:created xsi:type="dcterms:W3CDTF">2015-10-15T04:50:22Z</dcterms:created>
  <dcterms:modified xsi:type="dcterms:W3CDTF">2017-10-17T01:19:06Z</dcterms:modified>
</cp:coreProperties>
</file>