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6" r:id="rId4"/>
  </p:sldMasterIdLst>
  <p:notesMasterIdLst>
    <p:notesMasterId r:id="rId28"/>
  </p:notesMasterIdLst>
  <p:sldIdLst>
    <p:sldId id="338" r:id="rId5"/>
    <p:sldId id="367" r:id="rId6"/>
    <p:sldId id="361" r:id="rId7"/>
    <p:sldId id="363" r:id="rId8"/>
    <p:sldId id="351" r:id="rId9"/>
    <p:sldId id="362" r:id="rId10"/>
    <p:sldId id="344" r:id="rId11"/>
    <p:sldId id="377" r:id="rId12"/>
    <p:sldId id="357" r:id="rId13"/>
    <p:sldId id="432" r:id="rId14"/>
    <p:sldId id="384" r:id="rId15"/>
    <p:sldId id="400" r:id="rId16"/>
    <p:sldId id="402" r:id="rId17"/>
    <p:sldId id="368" r:id="rId18"/>
    <p:sldId id="369" r:id="rId19"/>
    <p:sldId id="337" r:id="rId20"/>
    <p:sldId id="348" r:id="rId21"/>
    <p:sldId id="359" r:id="rId22"/>
    <p:sldId id="427" r:id="rId23"/>
    <p:sldId id="360" r:id="rId24"/>
    <p:sldId id="428" r:id="rId25"/>
    <p:sldId id="429" r:id="rId26"/>
    <p:sldId id="430" r:id="rId2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8F9483-860B-0A21-8308-F4B102247CA4}" name="Adrienne Hooper" initials="AH" userId="S::Adrienne.Hooper@qldc.govt.nz::82046733-bc71-47e7-9c8b-c2c3e4e41f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chard McKenzie-Browne -  Consultant" initials="RM-C" lastIdx="1" clrIdx="0">
    <p:extLst>
      <p:ext uri="{19B8F6BF-5375-455C-9EA6-DF929625EA0E}">
        <p15:presenceInfo xmlns:p15="http://schemas.microsoft.com/office/powerpoint/2012/main" userId="S-1-5-21-1474892542-1883448526-1353397897-50582" providerId="AD"/>
      </p:ext>
    </p:extLst>
  </p:cmAuthor>
  <p:cmAuthor id="2" name="Katherine Durman" initials="KD" lastIdx="2" clrIdx="1">
    <p:extLst>
      <p:ext uri="{19B8F6BF-5375-455C-9EA6-DF929625EA0E}">
        <p15:presenceInfo xmlns:p15="http://schemas.microsoft.com/office/powerpoint/2012/main" userId="S-1-5-21-1474892542-1883448526-1353397897-492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F41"/>
    <a:srgbClr val="00355F"/>
    <a:srgbClr val="F7941D"/>
    <a:srgbClr val="47D45A"/>
    <a:srgbClr val="196B24"/>
    <a:srgbClr val="A02B93"/>
    <a:srgbClr val="DC911B"/>
    <a:srgbClr val="477A24"/>
    <a:srgbClr val="00395B"/>
    <a:srgbClr val="5C8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2136" y="33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6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Hooper" userId="82046733-bc71-47e7-9c8b-c2c3e4e41f71" providerId="ADAL" clId="{F86F799D-C4C8-466E-9287-A43914C883E7}"/>
    <pc:docChg chg="undo custSel addSld delSld">
      <pc:chgData name="Adrienne Hooper" userId="82046733-bc71-47e7-9c8b-c2c3e4e41f71" providerId="ADAL" clId="{F86F799D-C4C8-466E-9287-A43914C883E7}" dt="2025-11-19T23:31:41.428" v="64" actId="47"/>
      <pc:docMkLst>
        <pc:docMk/>
      </pc:docMkLst>
      <pc:sldChg chg="del">
        <pc:chgData name="Adrienne Hooper" userId="82046733-bc71-47e7-9c8b-c2c3e4e41f71" providerId="ADAL" clId="{F86F799D-C4C8-466E-9287-A43914C883E7}" dt="2025-11-19T22:15:58.803" v="30" actId="47"/>
        <pc:sldMkLst>
          <pc:docMk/>
          <pc:sldMk cId="1836233962" sldId="339"/>
        </pc:sldMkLst>
      </pc:sldChg>
      <pc:sldChg chg="del">
        <pc:chgData name="Adrienne Hooper" userId="82046733-bc71-47e7-9c8b-c2c3e4e41f71" providerId="ADAL" clId="{F86F799D-C4C8-466E-9287-A43914C883E7}" dt="2025-11-19T22:15:55.161" v="26" actId="47"/>
        <pc:sldMkLst>
          <pc:docMk/>
          <pc:sldMk cId="946686422" sldId="346"/>
        </pc:sldMkLst>
      </pc:sldChg>
      <pc:sldChg chg="del">
        <pc:chgData name="Adrienne Hooper" userId="82046733-bc71-47e7-9c8b-c2c3e4e41f71" providerId="ADAL" clId="{F86F799D-C4C8-466E-9287-A43914C883E7}" dt="2025-11-19T22:13:34.770" v="2" actId="2696"/>
        <pc:sldMkLst>
          <pc:docMk/>
          <pc:sldMk cId="3801177018" sldId="347"/>
        </pc:sldMkLst>
      </pc:sldChg>
      <pc:sldChg chg="add del">
        <pc:chgData name="Adrienne Hooper" userId="82046733-bc71-47e7-9c8b-c2c3e4e41f71" providerId="ADAL" clId="{F86F799D-C4C8-466E-9287-A43914C883E7}" dt="2025-11-19T22:15:35.795" v="20" actId="47"/>
        <pc:sldMkLst>
          <pc:docMk/>
          <pc:sldMk cId="3063014107" sldId="348"/>
        </pc:sldMkLst>
      </pc:sldChg>
      <pc:sldChg chg="del">
        <pc:chgData name="Adrienne Hooper" userId="82046733-bc71-47e7-9c8b-c2c3e4e41f71" providerId="ADAL" clId="{F86F799D-C4C8-466E-9287-A43914C883E7}" dt="2025-11-19T22:20:23.419" v="50" actId="47"/>
        <pc:sldMkLst>
          <pc:docMk/>
          <pc:sldMk cId="1904031576" sldId="350"/>
        </pc:sldMkLst>
      </pc:sldChg>
      <pc:sldChg chg="del">
        <pc:chgData name="Adrienne Hooper" userId="82046733-bc71-47e7-9c8b-c2c3e4e41f71" providerId="ADAL" clId="{F86F799D-C4C8-466E-9287-A43914C883E7}" dt="2025-11-19T22:16:00.574" v="32" actId="47"/>
        <pc:sldMkLst>
          <pc:docMk/>
          <pc:sldMk cId="1940411684" sldId="352"/>
        </pc:sldMkLst>
      </pc:sldChg>
      <pc:sldChg chg="del">
        <pc:chgData name="Adrienne Hooper" userId="82046733-bc71-47e7-9c8b-c2c3e4e41f71" providerId="ADAL" clId="{F86F799D-C4C8-466E-9287-A43914C883E7}" dt="2025-11-19T22:15:53.477" v="24" actId="47"/>
        <pc:sldMkLst>
          <pc:docMk/>
          <pc:sldMk cId="270023126" sldId="353"/>
        </pc:sldMkLst>
      </pc:sldChg>
      <pc:sldChg chg="del">
        <pc:chgData name="Adrienne Hooper" userId="82046733-bc71-47e7-9c8b-c2c3e4e41f71" providerId="ADAL" clId="{F86F799D-C4C8-466E-9287-A43914C883E7}" dt="2025-11-19T22:13:05.988" v="0" actId="2696"/>
        <pc:sldMkLst>
          <pc:docMk/>
          <pc:sldMk cId="322152006" sldId="355"/>
        </pc:sldMkLst>
      </pc:sldChg>
      <pc:sldChg chg="del">
        <pc:chgData name="Adrienne Hooper" userId="82046733-bc71-47e7-9c8b-c2c3e4e41f71" providerId="ADAL" clId="{F86F799D-C4C8-466E-9287-A43914C883E7}" dt="2025-11-19T22:16:05.753" v="35" actId="47"/>
        <pc:sldMkLst>
          <pc:docMk/>
          <pc:sldMk cId="290174893" sldId="358"/>
        </pc:sldMkLst>
      </pc:sldChg>
      <pc:sldChg chg="del">
        <pc:chgData name="Adrienne Hooper" userId="82046733-bc71-47e7-9c8b-c2c3e4e41f71" providerId="ADAL" clId="{F86F799D-C4C8-466E-9287-A43914C883E7}" dt="2025-11-19T22:16:40.419" v="48" actId="47"/>
        <pc:sldMkLst>
          <pc:docMk/>
          <pc:sldMk cId="1786818581" sldId="364"/>
        </pc:sldMkLst>
      </pc:sldChg>
      <pc:sldChg chg="del">
        <pc:chgData name="Adrienne Hooper" userId="82046733-bc71-47e7-9c8b-c2c3e4e41f71" providerId="ADAL" clId="{F86F799D-C4C8-466E-9287-A43914C883E7}" dt="2025-11-19T23:26:39.585" v="53" actId="47"/>
        <pc:sldMkLst>
          <pc:docMk/>
          <pc:sldMk cId="2372820525" sldId="370"/>
        </pc:sldMkLst>
      </pc:sldChg>
      <pc:sldChg chg="del">
        <pc:chgData name="Adrienne Hooper" userId="82046733-bc71-47e7-9c8b-c2c3e4e41f71" providerId="ADAL" clId="{F86F799D-C4C8-466E-9287-A43914C883E7}" dt="2025-11-19T23:26:46.338" v="54" actId="47"/>
        <pc:sldMkLst>
          <pc:docMk/>
          <pc:sldMk cId="2775057510" sldId="371"/>
        </pc:sldMkLst>
      </pc:sldChg>
      <pc:sldChg chg="del">
        <pc:chgData name="Adrienne Hooper" userId="82046733-bc71-47e7-9c8b-c2c3e4e41f71" providerId="ADAL" clId="{F86F799D-C4C8-466E-9287-A43914C883E7}" dt="2025-11-19T23:27:04.404" v="55" actId="47"/>
        <pc:sldMkLst>
          <pc:docMk/>
          <pc:sldMk cId="3440551621" sldId="374"/>
        </pc:sldMkLst>
      </pc:sldChg>
      <pc:sldChg chg="del">
        <pc:chgData name="Adrienne Hooper" userId="82046733-bc71-47e7-9c8b-c2c3e4e41f71" providerId="ADAL" clId="{F86F799D-C4C8-466E-9287-A43914C883E7}" dt="2025-11-19T22:13:38.247" v="3" actId="2696"/>
        <pc:sldMkLst>
          <pc:docMk/>
          <pc:sldMk cId="2628659427" sldId="375"/>
        </pc:sldMkLst>
      </pc:sldChg>
      <pc:sldChg chg="del">
        <pc:chgData name="Adrienne Hooper" userId="82046733-bc71-47e7-9c8b-c2c3e4e41f71" providerId="ADAL" clId="{F86F799D-C4C8-466E-9287-A43914C883E7}" dt="2025-11-19T22:15:45.570" v="21" actId="47"/>
        <pc:sldMkLst>
          <pc:docMk/>
          <pc:sldMk cId="1768254646" sldId="376"/>
        </pc:sldMkLst>
      </pc:sldChg>
      <pc:sldChg chg="del">
        <pc:chgData name="Adrienne Hooper" userId="82046733-bc71-47e7-9c8b-c2c3e4e41f71" providerId="ADAL" clId="{F86F799D-C4C8-466E-9287-A43914C883E7}" dt="2025-11-19T22:14:17.403" v="4" actId="2696"/>
        <pc:sldMkLst>
          <pc:docMk/>
          <pc:sldMk cId="2733547652" sldId="380"/>
        </pc:sldMkLst>
      </pc:sldChg>
      <pc:sldChg chg="del">
        <pc:chgData name="Adrienne Hooper" userId="82046733-bc71-47e7-9c8b-c2c3e4e41f71" providerId="ADAL" clId="{F86F799D-C4C8-466E-9287-A43914C883E7}" dt="2025-11-19T22:13:10.300" v="1" actId="2696"/>
        <pc:sldMkLst>
          <pc:docMk/>
          <pc:sldMk cId="696591485" sldId="383"/>
        </pc:sldMkLst>
      </pc:sldChg>
      <pc:sldChg chg="del">
        <pc:chgData name="Adrienne Hooper" userId="82046733-bc71-47e7-9c8b-c2c3e4e41f71" providerId="ADAL" clId="{F86F799D-C4C8-466E-9287-A43914C883E7}" dt="2025-11-19T22:16:06.963" v="36" actId="47"/>
        <pc:sldMkLst>
          <pc:docMk/>
          <pc:sldMk cId="2371008564" sldId="386"/>
        </pc:sldMkLst>
      </pc:sldChg>
      <pc:sldChg chg="del">
        <pc:chgData name="Adrienne Hooper" userId="82046733-bc71-47e7-9c8b-c2c3e4e41f71" providerId="ADAL" clId="{F86F799D-C4C8-466E-9287-A43914C883E7}" dt="2025-11-19T22:16:07.690" v="37" actId="47"/>
        <pc:sldMkLst>
          <pc:docMk/>
          <pc:sldMk cId="3278255634" sldId="387"/>
        </pc:sldMkLst>
      </pc:sldChg>
      <pc:sldChg chg="del">
        <pc:chgData name="Adrienne Hooper" userId="82046733-bc71-47e7-9c8b-c2c3e4e41f71" providerId="ADAL" clId="{F86F799D-C4C8-466E-9287-A43914C883E7}" dt="2025-11-19T22:16:08.340" v="38" actId="47"/>
        <pc:sldMkLst>
          <pc:docMk/>
          <pc:sldMk cId="2653880457" sldId="388"/>
        </pc:sldMkLst>
      </pc:sldChg>
      <pc:sldChg chg="del">
        <pc:chgData name="Adrienne Hooper" userId="82046733-bc71-47e7-9c8b-c2c3e4e41f71" providerId="ADAL" clId="{F86F799D-C4C8-466E-9287-A43914C883E7}" dt="2025-11-19T22:16:09.120" v="39" actId="47"/>
        <pc:sldMkLst>
          <pc:docMk/>
          <pc:sldMk cId="451591400" sldId="389"/>
        </pc:sldMkLst>
      </pc:sldChg>
      <pc:sldChg chg="del">
        <pc:chgData name="Adrienne Hooper" userId="82046733-bc71-47e7-9c8b-c2c3e4e41f71" providerId="ADAL" clId="{F86F799D-C4C8-466E-9287-A43914C883E7}" dt="2025-11-19T22:16:09.907" v="40" actId="47"/>
        <pc:sldMkLst>
          <pc:docMk/>
          <pc:sldMk cId="2320241154" sldId="390"/>
        </pc:sldMkLst>
      </pc:sldChg>
      <pc:sldChg chg="del">
        <pc:chgData name="Adrienne Hooper" userId="82046733-bc71-47e7-9c8b-c2c3e4e41f71" providerId="ADAL" clId="{F86F799D-C4C8-466E-9287-A43914C883E7}" dt="2025-11-19T22:16:10.436" v="41" actId="47"/>
        <pc:sldMkLst>
          <pc:docMk/>
          <pc:sldMk cId="3367742046" sldId="391"/>
        </pc:sldMkLst>
      </pc:sldChg>
      <pc:sldChg chg="del">
        <pc:chgData name="Adrienne Hooper" userId="82046733-bc71-47e7-9c8b-c2c3e4e41f71" providerId="ADAL" clId="{F86F799D-C4C8-466E-9287-A43914C883E7}" dt="2025-11-19T22:16:10.953" v="42" actId="47"/>
        <pc:sldMkLst>
          <pc:docMk/>
          <pc:sldMk cId="1736145804" sldId="392"/>
        </pc:sldMkLst>
      </pc:sldChg>
      <pc:sldChg chg="del">
        <pc:chgData name="Adrienne Hooper" userId="82046733-bc71-47e7-9c8b-c2c3e4e41f71" providerId="ADAL" clId="{F86F799D-C4C8-466E-9287-A43914C883E7}" dt="2025-11-19T22:15:46.636" v="22" actId="47"/>
        <pc:sldMkLst>
          <pc:docMk/>
          <pc:sldMk cId="2476549056" sldId="394"/>
        </pc:sldMkLst>
      </pc:sldChg>
      <pc:sldChg chg="del">
        <pc:chgData name="Adrienne Hooper" userId="82046733-bc71-47e7-9c8b-c2c3e4e41f71" providerId="ADAL" clId="{F86F799D-C4C8-466E-9287-A43914C883E7}" dt="2025-11-19T22:15:59.845" v="31" actId="47"/>
        <pc:sldMkLst>
          <pc:docMk/>
          <pc:sldMk cId="87392924" sldId="395"/>
        </pc:sldMkLst>
      </pc:sldChg>
      <pc:sldChg chg="del">
        <pc:chgData name="Adrienne Hooper" userId="82046733-bc71-47e7-9c8b-c2c3e4e41f71" providerId="ADAL" clId="{F86F799D-C4C8-466E-9287-A43914C883E7}" dt="2025-11-19T22:15:54.220" v="25" actId="47"/>
        <pc:sldMkLst>
          <pc:docMk/>
          <pc:sldMk cId="84809301" sldId="396"/>
        </pc:sldMkLst>
      </pc:sldChg>
      <pc:sldChg chg="del">
        <pc:chgData name="Adrienne Hooper" userId="82046733-bc71-47e7-9c8b-c2c3e4e41f71" providerId="ADAL" clId="{F86F799D-C4C8-466E-9287-A43914C883E7}" dt="2025-11-19T22:15:56.943" v="28" actId="47"/>
        <pc:sldMkLst>
          <pc:docMk/>
          <pc:sldMk cId="623117765" sldId="397"/>
        </pc:sldMkLst>
      </pc:sldChg>
      <pc:sldChg chg="del">
        <pc:chgData name="Adrienne Hooper" userId="82046733-bc71-47e7-9c8b-c2c3e4e41f71" providerId="ADAL" clId="{F86F799D-C4C8-466E-9287-A43914C883E7}" dt="2025-11-19T22:16:04.840" v="34" actId="47"/>
        <pc:sldMkLst>
          <pc:docMk/>
          <pc:sldMk cId="3744210607" sldId="398"/>
        </pc:sldMkLst>
      </pc:sldChg>
      <pc:sldChg chg="del">
        <pc:chgData name="Adrienne Hooper" userId="82046733-bc71-47e7-9c8b-c2c3e4e41f71" providerId="ADAL" clId="{F86F799D-C4C8-466E-9287-A43914C883E7}" dt="2025-11-19T22:16:12.286" v="43" actId="47"/>
        <pc:sldMkLst>
          <pc:docMk/>
          <pc:sldMk cId="2971094156" sldId="399"/>
        </pc:sldMkLst>
      </pc:sldChg>
      <pc:sldChg chg="del">
        <pc:chgData name="Adrienne Hooper" userId="82046733-bc71-47e7-9c8b-c2c3e4e41f71" providerId="ADAL" clId="{F86F799D-C4C8-466E-9287-A43914C883E7}" dt="2025-11-19T23:26:28.425" v="51" actId="47"/>
        <pc:sldMkLst>
          <pc:docMk/>
          <pc:sldMk cId="3366966577" sldId="401"/>
        </pc:sldMkLst>
      </pc:sldChg>
      <pc:sldChg chg="del">
        <pc:chgData name="Adrienne Hooper" userId="82046733-bc71-47e7-9c8b-c2c3e4e41f71" providerId="ADAL" clId="{F86F799D-C4C8-466E-9287-A43914C883E7}" dt="2025-11-19T23:31:18.447" v="56" actId="47"/>
        <pc:sldMkLst>
          <pc:docMk/>
          <pc:sldMk cId="2917193297" sldId="403"/>
        </pc:sldMkLst>
      </pc:sldChg>
      <pc:sldChg chg="del">
        <pc:chgData name="Adrienne Hooper" userId="82046733-bc71-47e7-9c8b-c2c3e4e41f71" providerId="ADAL" clId="{F86F799D-C4C8-466E-9287-A43914C883E7}" dt="2025-11-19T22:15:15.892" v="18" actId="47"/>
        <pc:sldMkLst>
          <pc:docMk/>
          <pc:sldMk cId="1908645105" sldId="404"/>
        </pc:sldMkLst>
      </pc:sldChg>
      <pc:sldChg chg="del">
        <pc:chgData name="Adrienne Hooper" userId="82046733-bc71-47e7-9c8b-c2c3e4e41f71" providerId="ADAL" clId="{F86F799D-C4C8-466E-9287-A43914C883E7}" dt="2025-11-19T23:31:30.131" v="57" actId="47"/>
        <pc:sldMkLst>
          <pc:docMk/>
          <pc:sldMk cId="2329044350" sldId="405"/>
        </pc:sldMkLst>
      </pc:sldChg>
      <pc:sldChg chg="del">
        <pc:chgData name="Adrienne Hooper" userId="82046733-bc71-47e7-9c8b-c2c3e4e41f71" providerId="ADAL" clId="{F86F799D-C4C8-466E-9287-A43914C883E7}" dt="2025-11-19T23:31:30.844" v="58" actId="47"/>
        <pc:sldMkLst>
          <pc:docMk/>
          <pc:sldMk cId="2695629601" sldId="406"/>
        </pc:sldMkLst>
      </pc:sldChg>
      <pc:sldChg chg="del">
        <pc:chgData name="Adrienne Hooper" userId="82046733-bc71-47e7-9c8b-c2c3e4e41f71" providerId="ADAL" clId="{F86F799D-C4C8-466E-9287-A43914C883E7}" dt="2025-11-19T23:31:31.701" v="59" actId="47"/>
        <pc:sldMkLst>
          <pc:docMk/>
          <pc:sldMk cId="3669225016" sldId="407"/>
        </pc:sldMkLst>
      </pc:sldChg>
      <pc:sldChg chg="del">
        <pc:chgData name="Adrienne Hooper" userId="82046733-bc71-47e7-9c8b-c2c3e4e41f71" providerId="ADAL" clId="{F86F799D-C4C8-466E-9287-A43914C883E7}" dt="2025-11-19T22:14:21.236" v="5" actId="47"/>
        <pc:sldMkLst>
          <pc:docMk/>
          <pc:sldMk cId="3007288109" sldId="409"/>
        </pc:sldMkLst>
      </pc:sldChg>
      <pc:sldChg chg="del">
        <pc:chgData name="Adrienne Hooper" userId="82046733-bc71-47e7-9c8b-c2c3e4e41f71" providerId="ADAL" clId="{F86F799D-C4C8-466E-9287-A43914C883E7}" dt="2025-11-19T22:16:36.306" v="44" actId="47"/>
        <pc:sldMkLst>
          <pc:docMk/>
          <pc:sldMk cId="8993123" sldId="412"/>
        </pc:sldMkLst>
      </pc:sldChg>
      <pc:sldChg chg="del">
        <pc:chgData name="Adrienne Hooper" userId="82046733-bc71-47e7-9c8b-c2c3e4e41f71" providerId="ADAL" clId="{F86F799D-C4C8-466E-9287-A43914C883E7}" dt="2025-11-19T22:15:55.896" v="27" actId="47"/>
        <pc:sldMkLst>
          <pc:docMk/>
          <pc:sldMk cId="3350392464" sldId="413"/>
        </pc:sldMkLst>
      </pc:sldChg>
      <pc:sldChg chg="del">
        <pc:chgData name="Adrienne Hooper" userId="82046733-bc71-47e7-9c8b-c2c3e4e41f71" providerId="ADAL" clId="{F86F799D-C4C8-466E-9287-A43914C883E7}" dt="2025-11-19T22:15:57.858" v="29" actId="47"/>
        <pc:sldMkLst>
          <pc:docMk/>
          <pc:sldMk cId="615378099" sldId="414"/>
        </pc:sldMkLst>
      </pc:sldChg>
      <pc:sldChg chg="del">
        <pc:chgData name="Adrienne Hooper" userId="82046733-bc71-47e7-9c8b-c2c3e4e41f71" providerId="ADAL" clId="{F86F799D-C4C8-466E-9287-A43914C883E7}" dt="2025-11-19T22:16:03.621" v="33" actId="47"/>
        <pc:sldMkLst>
          <pc:docMk/>
          <pc:sldMk cId="1907368783" sldId="415"/>
        </pc:sldMkLst>
      </pc:sldChg>
      <pc:sldChg chg="del">
        <pc:chgData name="Adrienne Hooper" userId="82046733-bc71-47e7-9c8b-c2c3e4e41f71" providerId="ADAL" clId="{F86F799D-C4C8-466E-9287-A43914C883E7}" dt="2025-11-19T23:31:41.428" v="64" actId="47"/>
        <pc:sldMkLst>
          <pc:docMk/>
          <pc:sldMk cId="3052449375" sldId="416"/>
        </pc:sldMkLst>
      </pc:sldChg>
      <pc:sldChg chg="del">
        <pc:chgData name="Adrienne Hooper" userId="82046733-bc71-47e7-9c8b-c2c3e4e41f71" providerId="ADAL" clId="{F86F799D-C4C8-466E-9287-A43914C883E7}" dt="2025-11-19T22:16:37.403" v="45" actId="47"/>
        <pc:sldMkLst>
          <pc:docMk/>
          <pc:sldMk cId="2561015175" sldId="417"/>
        </pc:sldMkLst>
      </pc:sldChg>
      <pc:sldChg chg="del">
        <pc:chgData name="Adrienne Hooper" userId="82046733-bc71-47e7-9c8b-c2c3e4e41f71" providerId="ADAL" clId="{F86F799D-C4C8-466E-9287-A43914C883E7}" dt="2025-11-19T22:16:38.403" v="46" actId="47"/>
        <pc:sldMkLst>
          <pc:docMk/>
          <pc:sldMk cId="1411480771" sldId="418"/>
        </pc:sldMkLst>
      </pc:sldChg>
      <pc:sldChg chg="del">
        <pc:chgData name="Adrienne Hooper" userId="82046733-bc71-47e7-9c8b-c2c3e4e41f71" providerId="ADAL" clId="{F86F799D-C4C8-466E-9287-A43914C883E7}" dt="2025-11-19T22:16:39.157" v="47" actId="47"/>
        <pc:sldMkLst>
          <pc:docMk/>
          <pc:sldMk cId="1745763592" sldId="419"/>
        </pc:sldMkLst>
      </pc:sldChg>
      <pc:sldChg chg="del">
        <pc:chgData name="Adrienne Hooper" userId="82046733-bc71-47e7-9c8b-c2c3e4e41f71" providerId="ADAL" clId="{F86F799D-C4C8-466E-9287-A43914C883E7}" dt="2025-11-19T22:14:41.723" v="6" actId="47"/>
        <pc:sldMkLst>
          <pc:docMk/>
          <pc:sldMk cId="2304301779" sldId="420"/>
        </pc:sldMkLst>
      </pc:sldChg>
      <pc:sldChg chg="del">
        <pc:chgData name="Adrienne Hooper" userId="82046733-bc71-47e7-9c8b-c2c3e4e41f71" providerId="ADAL" clId="{F86F799D-C4C8-466E-9287-A43914C883E7}" dt="2025-11-19T22:14:42.913" v="7" actId="47"/>
        <pc:sldMkLst>
          <pc:docMk/>
          <pc:sldMk cId="2102010813" sldId="421"/>
        </pc:sldMkLst>
      </pc:sldChg>
      <pc:sldChg chg="del">
        <pc:chgData name="Adrienne Hooper" userId="82046733-bc71-47e7-9c8b-c2c3e4e41f71" providerId="ADAL" clId="{F86F799D-C4C8-466E-9287-A43914C883E7}" dt="2025-11-19T22:14:44.257" v="9" actId="47"/>
        <pc:sldMkLst>
          <pc:docMk/>
          <pc:sldMk cId="4186947459" sldId="422"/>
        </pc:sldMkLst>
      </pc:sldChg>
      <pc:sldChg chg="del">
        <pc:chgData name="Adrienne Hooper" userId="82046733-bc71-47e7-9c8b-c2c3e4e41f71" providerId="ADAL" clId="{F86F799D-C4C8-466E-9287-A43914C883E7}" dt="2025-11-19T22:14:45.799" v="11" actId="47"/>
        <pc:sldMkLst>
          <pc:docMk/>
          <pc:sldMk cId="714558784" sldId="423"/>
        </pc:sldMkLst>
      </pc:sldChg>
      <pc:sldChg chg="del">
        <pc:chgData name="Adrienne Hooper" userId="82046733-bc71-47e7-9c8b-c2c3e4e41f71" providerId="ADAL" clId="{F86F799D-C4C8-466E-9287-A43914C883E7}" dt="2025-11-19T22:14:43.472" v="8" actId="47"/>
        <pc:sldMkLst>
          <pc:docMk/>
          <pc:sldMk cId="2589565170" sldId="424"/>
        </pc:sldMkLst>
      </pc:sldChg>
      <pc:sldChg chg="del">
        <pc:chgData name="Adrienne Hooper" userId="82046733-bc71-47e7-9c8b-c2c3e4e41f71" providerId="ADAL" clId="{F86F799D-C4C8-466E-9287-A43914C883E7}" dt="2025-11-19T22:14:45.034" v="10" actId="47"/>
        <pc:sldMkLst>
          <pc:docMk/>
          <pc:sldMk cId="85651354" sldId="425"/>
        </pc:sldMkLst>
      </pc:sldChg>
      <pc:sldChg chg="del">
        <pc:chgData name="Adrienne Hooper" userId="82046733-bc71-47e7-9c8b-c2c3e4e41f71" providerId="ADAL" clId="{F86F799D-C4C8-466E-9287-A43914C883E7}" dt="2025-11-19T22:14:46.590" v="12" actId="47"/>
        <pc:sldMkLst>
          <pc:docMk/>
          <pc:sldMk cId="214134986" sldId="426"/>
        </pc:sldMkLst>
      </pc:sldChg>
      <pc:sldChg chg="del">
        <pc:chgData name="Adrienne Hooper" userId="82046733-bc71-47e7-9c8b-c2c3e4e41f71" providerId="ADAL" clId="{F86F799D-C4C8-466E-9287-A43914C883E7}" dt="2025-11-19T22:20:01.578" v="49" actId="47"/>
        <pc:sldMkLst>
          <pc:docMk/>
          <pc:sldMk cId="2884475904" sldId="431"/>
        </pc:sldMkLst>
      </pc:sldChg>
      <pc:sldChg chg="del">
        <pc:chgData name="Adrienne Hooper" userId="82046733-bc71-47e7-9c8b-c2c3e4e41f71" providerId="ADAL" clId="{F86F799D-C4C8-466E-9287-A43914C883E7}" dt="2025-11-19T22:15:10.413" v="15" actId="47"/>
        <pc:sldMkLst>
          <pc:docMk/>
          <pc:sldMk cId="1786801196" sldId="433"/>
        </pc:sldMkLst>
      </pc:sldChg>
      <pc:sldChg chg="del">
        <pc:chgData name="Adrienne Hooper" userId="82046733-bc71-47e7-9c8b-c2c3e4e41f71" providerId="ADAL" clId="{F86F799D-C4C8-466E-9287-A43914C883E7}" dt="2025-11-19T22:15:11.222" v="16" actId="47"/>
        <pc:sldMkLst>
          <pc:docMk/>
          <pc:sldMk cId="2622604383" sldId="434"/>
        </pc:sldMkLst>
      </pc:sldChg>
      <pc:sldChg chg="del">
        <pc:chgData name="Adrienne Hooper" userId="82046733-bc71-47e7-9c8b-c2c3e4e41f71" providerId="ADAL" clId="{F86F799D-C4C8-466E-9287-A43914C883E7}" dt="2025-11-19T22:15:11.647" v="17" actId="47"/>
        <pc:sldMkLst>
          <pc:docMk/>
          <pc:sldMk cId="4008567208" sldId="435"/>
        </pc:sldMkLst>
      </pc:sldChg>
      <pc:sldChg chg="del">
        <pc:chgData name="Adrienne Hooper" userId="82046733-bc71-47e7-9c8b-c2c3e4e41f71" providerId="ADAL" clId="{F86F799D-C4C8-466E-9287-A43914C883E7}" dt="2025-11-19T22:15:02.891" v="13" actId="47"/>
        <pc:sldMkLst>
          <pc:docMk/>
          <pc:sldMk cId="3446371063" sldId="436"/>
        </pc:sldMkLst>
      </pc:sldChg>
      <pc:sldChg chg="del">
        <pc:chgData name="Adrienne Hooper" userId="82046733-bc71-47e7-9c8b-c2c3e4e41f71" providerId="ADAL" clId="{F86F799D-C4C8-466E-9287-A43914C883E7}" dt="2025-11-19T23:31:34.922" v="61" actId="47"/>
        <pc:sldMkLst>
          <pc:docMk/>
          <pc:sldMk cId="3928164107" sldId="438"/>
        </pc:sldMkLst>
      </pc:sldChg>
      <pc:sldChg chg="del">
        <pc:chgData name="Adrienne Hooper" userId="82046733-bc71-47e7-9c8b-c2c3e4e41f71" providerId="ADAL" clId="{F86F799D-C4C8-466E-9287-A43914C883E7}" dt="2025-11-19T23:31:36.001" v="62" actId="47"/>
        <pc:sldMkLst>
          <pc:docMk/>
          <pc:sldMk cId="2549296668" sldId="439"/>
        </pc:sldMkLst>
      </pc:sldChg>
      <pc:sldChg chg="del">
        <pc:chgData name="Adrienne Hooper" userId="82046733-bc71-47e7-9c8b-c2c3e4e41f71" providerId="ADAL" clId="{F86F799D-C4C8-466E-9287-A43914C883E7}" dt="2025-11-19T23:31:36.809" v="63" actId="47"/>
        <pc:sldMkLst>
          <pc:docMk/>
          <pc:sldMk cId="4242525761" sldId="440"/>
        </pc:sldMkLst>
      </pc:sldChg>
      <pc:sldChg chg="del">
        <pc:chgData name="Adrienne Hooper" userId="82046733-bc71-47e7-9c8b-c2c3e4e41f71" providerId="ADAL" clId="{F86F799D-C4C8-466E-9287-A43914C883E7}" dt="2025-11-19T23:31:33.103" v="60" actId="47"/>
        <pc:sldMkLst>
          <pc:docMk/>
          <pc:sldMk cId="2202974303" sldId="441"/>
        </pc:sldMkLst>
      </pc:sldChg>
      <pc:sldChg chg="del">
        <pc:chgData name="Adrienne Hooper" userId="82046733-bc71-47e7-9c8b-c2c3e4e41f71" providerId="ADAL" clId="{F86F799D-C4C8-466E-9287-A43914C883E7}" dt="2025-11-19T22:15:03.640" v="14" actId="47"/>
        <pc:sldMkLst>
          <pc:docMk/>
          <pc:sldMk cId="2272271122" sldId="442"/>
        </pc:sldMkLst>
      </pc:sldChg>
      <pc:sldChg chg="del">
        <pc:chgData name="Adrienne Hooper" userId="82046733-bc71-47e7-9c8b-c2c3e4e41f71" providerId="ADAL" clId="{F86F799D-C4C8-466E-9287-A43914C883E7}" dt="2025-11-19T22:15:52.903" v="23" actId="47"/>
        <pc:sldMkLst>
          <pc:docMk/>
          <pc:sldMk cId="3569010056" sldId="443"/>
        </pc:sldMkLst>
      </pc:sldChg>
      <pc:sldChg chg="del">
        <pc:chgData name="Adrienne Hooper" userId="82046733-bc71-47e7-9c8b-c2c3e4e41f71" providerId="ADAL" clId="{F86F799D-C4C8-466E-9287-A43914C883E7}" dt="2025-11-19T23:26:33.296" v="52" actId="47"/>
        <pc:sldMkLst>
          <pc:docMk/>
          <pc:sldMk cId="2981670411" sldId="44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NZ"/>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C590C31-01D2-41DE-82D4-69D033F3A416}" type="datetimeFigureOut">
              <a:rPr lang="en-NZ" smtClean="0"/>
              <a:t>20/11/2025</a:t>
            </a:fld>
            <a:endParaRPr lang="en-NZ"/>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NZ"/>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NZ"/>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66FC032-342F-4F0E-8BEA-57FD2B478B8E}" type="slidenum">
              <a:rPr lang="en-NZ" smtClean="0"/>
              <a:t>‹#›</a:t>
            </a:fld>
            <a:endParaRPr lang="en-NZ"/>
          </a:p>
        </p:txBody>
      </p:sp>
    </p:spTree>
    <p:extLst>
      <p:ext uri="{BB962C8B-B14F-4D97-AF65-F5344CB8AC3E}">
        <p14:creationId xmlns:p14="http://schemas.microsoft.com/office/powerpoint/2010/main" val="57091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FC9974-CE6E-451A-A9DB-8CD97145107B}" type="datetimeFigureOut">
              <a:rPr lang="en-NZ" smtClean="0"/>
              <a:t>20/11/2025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571599-55B8-4544-9571-51FBAAB28BA7}" type="slidenum">
              <a:rPr lang="en-NZ" smtClean="0"/>
              <a:pPr/>
              <a:t>‹#›</a:t>
            </a:fld>
            <a:endParaRPr lang="en-NZ"/>
          </a:p>
        </p:txBody>
      </p:sp>
      <p:sp>
        <p:nvSpPr>
          <p:cNvPr id="7" name="Rectangle 6"/>
          <p:cNvSpPr/>
          <p:nvPr userDrawn="1"/>
        </p:nvSpPr>
        <p:spPr>
          <a:xfrm>
            <a:off x="1" y="-137159"/>
            <a:ext cx="9144000" cy="6995160"/>
          </a:xfrm>
          <a:prstGeom prst="rect">
            <a:avLst/>
          </a:prstGeom>
          <a:solidFill>
            <a:srgbClr val="003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0717" r="27490" b="57454"/>
          <a:stretch/>
        </p:blipFill>
        <p:spPr>
          <a:xfrm>
            <a:off x="-180528" y="2552131"/>
            <a:ext cx="9361040" cy="4333254"/>
          </a:xfrm>
          <a:prstGeom prst="rect">
            <a:avLst/>
          </a:prstGeom>
        </p:spPr>
      </p:pic>
      <p:sp>
        <p:nvSpPr>
          <p:cNvPr id="9" name="Rectangle 8"/>
          <p:cNvSpPr/>
          <p:nvPr userDrawn="1"/>
        </p:nvSpPr>
        <p:spPr>
          <a:xfrm>
            <a:off x="1138084" y="1453580"/>
            <a:ext cx="1512168" cy="57308"/>
          </a:xfrm>
          <a:prstGeom prst="rect">
            <a:avLst/>
          </a:prstGeom>
          <a:solidFill>
            <a:srgbClr val="DC9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1482" y="252014"/>
            <a:ext cx="3028950" cy="872730"/>
          </a:xfrm>
          <a:prstGeom prst="rect">
            <a:avLst/>
          </a:prstGeom>
        </p:spPr>
      </p:pic>
    </p:spTree>
    <p:extLst>
      <p:ext uri="{BB962C8B-B14F-4D97-AF65-F5344CB8AC3E}">
        <p14:creationId xmlns:p14="http://schemas.microsoft.com/office/powerpoint/2010/main" val="301734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2571599-55B8-4544-9571-51FBAAB28BA7}" type="slidenum">
              <a:rPr lang="en-NZ" smtClean="0"/>
              <a:t>‹#›</a:t>
            </a:fld>
            <a:endParaRPr lang="en-NZ"/>
          </a:p>
        </p:txBody>
      </p:sp>
    </p:spTree>
    <p:extLst>
      <p:ext uri="{BB962C8B-B14F-4D97-AF65-F5344CB8AC3E}">
        <p14:creationId xmlns:p14="http://schemas.microsoft.com/office/powerpoint/2010/main" val="1164571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571599-55B8-4544-9571-51FBAAB28BA7}" type="slidenum">
              <a:rPr lang="en-NZ" smtClean="0"/>
              <a:t>‹#›</a:t>
            </a:fld>
            <a:endParaRPr lang="en-NZ"/>
          </a:p>
        </p:txBody>
      </p:sp>
    </p:spTree>
    <p:extLst>
      <p:ext uri="{BB962C8B-B14F-4D97-AF65-F5344CB8AC3E}">
        <p14:creationId xmlns:p14="http://schemas.microsoft.com/office/powerpoint/2010/main" val="90902641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571599-55B8-4544-9571-51FBAAB28BA7}" type="slidenum">
              <a:rPr lang="en-NZ" smtClean="0"/>
              <a:t>‹#›</a:t>
            </a:fld>
            <a:endParaRPr lang="en-NZ"/>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93224359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571599-55B8-4544-9571-51FBAAB28BA7}" type="slidenum">
              <a:rPr lang="en-NZ" smtClean="0"/>
              <a:t>‹#›</a:t>
            </a:fld>
            <a:endParaRPr lang="en-NZ"/>
          </a:p>
        </p:txBody>
      </p:sp>
    </p:spTree>
    <p:extLst>
      <p:ext uri="{BB962C8B-B14F-4D97-AF65-F5344CB8AC3E}">
        <p14:creationId xmlns:p14="http://schemas.microsoft.com/office/powerpoint/2010/main" val="403209475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NZ"/>
          </a:p>
        </p:txBody>
      </p:sp>
      <p:sp>
        <p:nvSpPr>
          <p:cNvPr id="4"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571599-55B8-4544-9571-51FBAAB28BA7}" type="slidenum">
              <a:rPr lang="en-NZ" smtClean="0"/>
              <a:t>‹#›</a:t>
            </a:fld>
            <a:endParaRPr lang="en-NZ"/>
          </a:p>
        </p:txBody>
      </p:sp>
    </p:spTree>
    <p:extLst>
      <p:ext uri="{BB962C8B-B14F-4D97-AF65-F5344CB8AC3E}">
        <p14:creationId xmlns:p14="http://schemas.microsoft.com/office/powerpoint/2010/main" val="143152190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NZ"/>
          </a:p>
        </p:txBody>
      </p:sp>
      <p:sp>
        <p:nvSpPr>
          <p:cNvPr id="4"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571599-55B8-4544-9571-51FBAAB28BA7}" type="slidenum">
              <a:rPr lang="en-NZ" smtClean="0"/>
              <a:t>‹#›</a:t>
            </a:fld>
            <a:endParaRPr lang="en-NZ"/>
          </a:p>
        </p:txBody>
      </p:sp>
    </p:spTree>
    <p:extLst>
      <p:ext uri="{BB962C8B-B14F-4D97-AF65-F5344CB8AC3E}">
        <p14:creationId xmlns:p14="http://schemas.microsoft.com/office/powerpoint/2010/main" val="19909173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571599-55B8-4544-9571-51FBAAB28BA7}" type="slidenum">
              <a:rPr lang="en-NZ" smtClean="0"/>
              <a:t>‹#›</a:t>
            </a:fld>
            <a:endParaRPr lang="en-NZ"/>
          </a:p>
        </p:txBody>
      </p:sp>
    </p:spTree>
    <p:extLst>
      <p:ext uri="{BB962C8B-B14F-4D97-AF65-F5344CB8AC3E}">
        <p14:creationId xmlns:p14="http://schemas.microsoft.com/office/powerpoint/2010/main" val="128097035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571599-55B8-4544-9571-51FBAAB28BA7}" type="slidenum">
              <a:rPr lang="en-NZ" smtClean="0"/>
              <a:t>‹#›</a:t>
            </a:fld>
            <a:endParaRPr lang="en-NZ"/>
          </a:p>
        </p:txBody>
      </p:sp>
    </p:spTree>
    <p:extLst>
      <p:ext uri="{BB962C8B-B14F-4D97-AF65-F5344CB8AC3E}">
        <p14:creationId xmlns:p14="http://schemas.microsoft.com/office/powerpoint/2010/main" val="298309165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571599-55B8-4544-9571-51FBAAB28BA7}" type="slidenum">
              <a:rPr lang="en-NZ" smtClean="0"/>
              <a:t>‹#›</a:t>
            </a:fld>
            <a:endParaRPr lang="en-NZ"/>
          </a:p>
        </p:txBody>
      </p:sp>
    </p:spTree>
    <p:extLst>
      <p:ext uri="{BB962C8B-B14F-4D97-AF65-F5344CB8AC3E}">
        <p14:creationId xmlns:p14="http://schemas.microsoft.com/office/powerpoint/2010/main" val="218749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571599-55B8-4544-9571-51FBAAB28BA7}" type="slidenum">
              <a:rPr lang="en-NZ" smtClean="0"/>
              <a:t>‹#›</a:t>
            </a:fld>
            <a:endParaRPr lang="en-NZ"/>
          </a:p>
        </p:txBody>
      </p:sp>
    </p:spTree>
    <p:extLst>
      <p:ext uri="{BB962C8B-B14F-4D97-AF65-F5344CB8AC3E}">
        <p14:creationId xmlns:p14="http://schemas.microsoft.com/office/powerpoint/2010/main" val="425492614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2571599-55B8-4544-9571-51FBAAB28BA7}" type="slidenum">
              <a:rPr lang="en-NZ" smtClean="0"/>
              <a:t>‹#›</a:t>
            </a:fld>
            <a:endParaRPr lang="en-NZ"/>
          </a:p>
        </p:txBody>
      </p:sp>
    </p:spTree>
    <p:extLst>
      <p:ext uri="{BB962C8B-B14F-4D97-AF65-F5344CB8AC3E}">
        <p14:creationId xmlns:p14="http://schemas.microsoft.com/office/powerpoint/2010/main" val="378568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2571599-55B8-4544-9571-51FBAAB28BA7}" type="slidenum">
              <a:rPr lang="en-NZ" smtClean="0"/>
              <a:t>‹#›</a:t>
            </a:fld>
            <a:endParaRPr lang="en-NZ"/>
          </a:p>
        </p:txBody>
      </p:sp>
    </p:spTree>
    <p:extLst>
      <p:ext uri="{BB962C8B-B14F-4D97-AF65-F5344CB8AC3E}">
        <p14:creationId xmlns:p14="http://schemas.microsoft.com/office/powerpoint/2010/main" val="217719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endParaRPr lang="en-NZ"/>
          </a:p>
        </p:txBody>
      </p:sp>
      <p:sp>
        <p:nvSpPr>
          <p:cNvPr id="5" name="Footer Placeholder 3"/>
          <p:cNvSpPr>
            <a:spLocks noGrp="1"/>
          </p:cNvSpPr>
          <p:nvPr>
            <p:ph type="ftr" sz="quarter" idx="11"/>
          </p:nvPr>
        </p:nvSpPr>
        <p:spPr/>
        <p:txBody>
          <a:bodyPr/>
          <a:lstStyle/>
          <a:p>
            <a:endParaRPr lang="en-NZ"/>
          </a:p>
        </p:txBody>
      </p:sp>
      <p:sp>
        <p:nvSpPr>
          <p:cNvPr id="6" name="Slide Number Placeholder 4"/>
          <p:cNvSpPr>
            <a:spLocks noGrp="1"/>
          </p:cNvSpPr>
          <p:nvPr>
            <p:ph type="sldNum" sz="quarter" idx="12"/>
          </p:nvPr>
        </p:nvSpPr>
        <p:spPr/>
        <p:txBody>
          <a:bodyPr/>
          <a:lstStyle/>
          <a:p>
            <a:fld id="{B2571599-55B8-4544-9571-51FBAAB28BA7}" type="slidenum">
              <a:rPr lang="en-NZ" smtClean="0"/>
              <a:t>‹#›</a:t>
            </a:fld>
            <a:endParaRPr lang="en-NZ"/>
          </a:p>
        </p:txBody>
      </p:sp>
    </p:spTree>
    <p:extLst>
      <p:ext uri="{BB962C8B-B14F-4D97-AF65-F5344CB8AC3E}">
        <p14:creationId xmlns:p14="http://schemas.microsoft.com/office/powerpoint/2010/main" val="192176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NZ"/>
          </a:p>
        </p:txBody>
      </p:sp>
      <p:sp>
        <p:nvSpPr>
          <p:cNvPr id="5" name="Footer Placeholder 2"/>
          <p:cNvSpPr>
            <a:spLocks noGrp="1"/>
          </p:cNvSpPr>
          <p:nvPr>
            <p:ph type="ftr" sz="quarter" idx="11"/>
          </p:nvPr>
        </p:nvSpPr>
        <p:spPr/>
        <p:txBody>
          <a:bodyPr/>
          <a:lstStyle/>
          <a:p>
            <a:endParaRPr lang="en-NZ"/>
          </a:p>
        </p:txBody>
      </p:sp>
      <p:sp>
        <p:nvSpPr>
          <p:cNvPr id="6" name="Slide Number Placeholder 3"/>
          <p:cNvSpPr>
            <a:spLocks noGrp="1"/>
          </p:cNvSpPr>
          <p:nvPr>
            <p:ph type="sldNum" sz="quarter" idx="12"/>
          </p:nvPr>
        </p:nvSpPr>
        <p:spPr/>
        <p:txBody>
          <a:bodyPr/>
          <a:lstStyle/>
          <a:p>
            <a:fld id="{B2571599-55B8-4544-9571-51FBAAB28BA7}" type="slidenum">
              <a:rPr lang="en-NZ" smtClean="0"/>
              <a:t>‹#›</a:t>
            </a:fld>
            <a:endParaRPr lang="en-NZ"/>
          </a:p>
        </p:txBody>
      </p:sp>
      <p:sp>
        <p:nvSpPr>
          <p:cNvPr id="8" name="Rectangle 7"/>
          <p:cNvSpPr/>
          <p:nvPr userDrawn="1"/>
        </p:nvSpPr>
        <p:spPr>
          <a:xfrm>
            <a:off x="395536" y="980728"/>
            <a:ext cx="820891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364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endParaRPr lang="en-NZ"/>
          </a:p>
        </p:txBody>
      </p:sp>
      <p:sp>
        <p:nvSpPr>
          <p:cNvPr id="5" name="Footer Placeholder 5"/>
          <p:cNvSpPr>
            <a:spLocks noGrp="1"/>
          </p:cNvSpPr>
          <p:nvPr>
            <p:ph type="ftr" sz="quarter" idx="11"/>
          </p:nvPr>
        </p:nvSpPr>
        <p:spPr/>
        <p:txBody>
          <a:bodyPr/>
          <a:lstStyle/>
          <a:p>
            <a:endParaRPr lang="en-NZ"/>
          </a:p>
        </p:txBody>
      </p:sp>
      <p:sp>
        <p:nvSpPr>
          <p:cNvPr id="6" name="Slide Number Placeholder 6"/>
          <p:cNvSpPr>
            <a:spLocks noGrp="1"/>
          </p:cNvSpPr>
          <p:nvPr>
            <p:ph type="sldNum" sz="quarter" idx="12"/>
          </p:nvPr>
        </p:nvSpPr>
        <p:spPr/>
        <p:txBody>
          <a:bodyPr/>
          <a:lstStyle/>
          <a:p>
            <a:fld id="{B2571599-55B8-4544-9571-51FBAAB28BA7}" type="slidenum">
              <a:rPr lang="en-NZ" smtClean="0"/>
              <a:t>‹#›</a:t>
            </a:fld>
            <a:endParaRPr lang="en-NZ"/>
          </a:p>
        </p:txBody>
      </p:sp>
    </p:spTree>
    <p:extLst>
      <p:ext uri="{BB962C8B-B14F-4D97-AF65-F5344CB8AC3E}">
        <p14:creationId xmlns:p14="http://schemas.microsoft.com/office/powerpoint/2010/main" val="29765437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2571599-55B8-4544-9571-51FBAAB28BA7}" type="slidenum">
              <a:rPr lang="en-NZ" smtClean="0"/>
              <a:t>‹#›</a:t>
            </a:fld>
            <a:endParaRPr lang="en-NZ"/>
          </a:p>
        </p:txBody>
      </p:sp>
    </p:spTree>
    <p:extLst>
      <p:ext uri="{BB962C8B-B14F-4D97-AF65-F5344CB8AC3E}">
        <p14:creationId xmlns:p14="http://schemas.microsoft.com/office/powerpoint/2010/main" val="106418536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55F">
            <a:alpha val="94902"/>
          </a:srgbClr>
        </a:soli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NZ"/>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NZ"/>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2571599-55B8-4544-9571-51FBAAB28BA7}" type="slidenum">
              <a:rPr lang="en-NZ" smtClean="0"/>
              <a:t>‹#›</a:t>
            </a:fld>
            <a:endParaRPr lang="en-NZ"/>
          </a:p>
        </p:txBody>
      </p:sp>
      <p:pic>
        <p:nvPicPr>
          <p:cNvPr id="13" name="Picture 12"/>
          <p:cNvPicPr>
            <a:picLocks noChangeAspect="1"/>
          </p:cNvPicPr>
          <p:nvPr userDrawn="1"/>
        </p:nvPicPr>
        <p:blipFill rotWithShape="1">
          <a:blip r:embed="rId19">
            <a:extLst>
              <a:ext uri="{28A0092B-C50C-407E-A947-70E740481C1C}">
                <a14:useLocalDpi xmlns:a14="http://schemas.microsoft.com/office/drawing/2010/main" val="0"/>
              </a:ext>
            </a:extLst>
          </a:blip>
          <a:srcRect l="21754" r="27490" b="57454"/>
          <a:stretch/>
        </p:blipFill>
        <p:spPr>
          <a:xfrm>
            <a:off x="-36512" y="2524746"/>
            <a:ext cx="9173596" cy="4333254"/>
          </a:xfrm>
          <a:prstGeom prst="rect">
            <a:avLst/>
          </a:prstGeom>
        </p:spPr>
      </p:pic>
      <p:cxnSp>
        <p:nvCxnSpPr>
          <p:cNvPr id="14" name="Straight Connector 13"/>
          <p:cNvCxnSpPr/>
          <p:nvPr userDrawn="1"/>
        </p:nvCxnSpPr>
        <p:spPr>
          <a:xfrm>
            <a:off x="755576" y="1340768"/>
            <a:ext cx="7632848" cy="0"/>
          </a:xfrm>
          <a:prstGeom prst="line">
            <a:avLst/>
          </a:prstGeom>
          <a:ln>
            <a:solidFill>
              <a:srgbClr val="00395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305365" y="6040774"/>
            <a:ext cx="2195736" cy="628586"/>
          </a:xfrm>
          <a:prstGeom prst="rect">
            <a:avLst/>
          </a:prstGeom>
        </p:spPr>
      </p:pic>
    </p:spTree>
    <p:extLst>
      <p:ext uri="{BB962C8B-B14F-4D97-AF65-F5344CB8AC3E}">
        <p14:creationId xmlns:p14="http://schemas.microsoft.com/office/powerpoint/2010/main" val="2414809930"/>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56838" y="1246312"/>
            <a:ext cx="7305958" cy="2736303"/>
          </a:xfrm>
        </p:spPr>
        <p:txBody>
          <a:bodyPr>
            <a:normAutofit/>
          </a:bodyPr>
          <a:lstStyle/>
          <a:p>
            <a:r>
              <a:rPr lang="en-US" sz="4600" b="1" dirty="0">
                <a:latin typeface="Arial" panose="020B0604020202020204" pitchFamily="34" charset="0"/>
                <a:cs typeface="Arial" panose="020B0604020202020204" pitchFamily="34" charset="0"/>
              </a:rPr>
              <a:t>QLDC Transport Network Monitoring Snapshot Report</a:t>
            </a:r>
            <a:endParaRPr lang="en-NZ" sz="4600" b="1" dirty="0">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866442" y="4509120"/>
            <a:ext cx="6620968" cy="1129680"/>
          </a:xfrm>
        </p:spPr>
        <p:txBody>
          <a:bodyPr>
            <a:normAutofit/>
          </a:bodyPr>
          <a:lstStyle/>
          <a:p>
            <a:r>
              <a:rPr lang="en-US" sz="2400" b="1" dirty="0">
                <a:latin typeface="Arial" panose="020B0604020202020204" pitchFamily="34" charset="0"/>
                <a:cs typeface="Arial" panose="020B0604020202020204" pitchFamily="34" charset="0"/>
              </a:rPr>
              <a:t>Quarter 1 2025 / 26</a:t>
            </a:r>
          </a:p>
          <a:p>
            <a:r>
              <a:rPr lang="en-US" sz="2400" b="1" dirty="0">
                <a:latin typeface="Arial" panose="020B0604020202020204" pitchFamily="34" charset="0"/>
                <a:cs typeface="Arial" panose="020B0604020202020204" pitchFamily="34" charset="0"/>
              </a:rPr>
              <a:t>1 July to 30 September 2025</a:t>
            </a:r>
            <a:endParaRPr lang="en-NZ"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500003" y="6021288"/>
            <a:ext cx="628813" cy="767687"/>
          </a:xfrm>
        </p:spPr>
        <p:txBody>
          <a:bodyPr/>
          <a:lstStyle/>
          <a:p>
            <a:fld id="{B2571599-55B8-4544-9571-51FBAAB28BA7}" type="slidenum">
              <a:rPr lang="en-NZ" smtClean="0">
                <a:latin typeface="Arial" panose="020B0604020202020204" pitchFamily="34" charset="0"/>
                <a:cs typeface="Arial" panose="020B0604020202020204" pitchFamily="34" charset="0"/>
              </a:rPr>
              <a:t>1</a:t>
            </a:fld>
            <a:endParaRPr lang="en-N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675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D2C12-D7A0-BD7A-0E18-75B963FEC23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6462289-2453-E7C6-7FE5-E44654D1CD82}"/>
              </a:ext>
            </a:extLst>
          </p:cNvPr>
          <p:cNvSpPr>
            <a:spLocks noGrp="1"/>
          </p:cNvSpPr>
          <p:nvPr>
            <p:ph type="title"/>
          </p:nvPr>
        </p:nvSpPr>
        <p:spPr>
          <a:xfrm>
            <a:off x="162280" y="419980"/>
            <a:ext cx="7848872" cy="610705"/>
          </a:xfrm>
        </p:spPr>
        <p:txBody>
          <a:bodyPr/>
          <a:lstStyle/>
          <a:p>
            <a:r>
              <a:rPr lang="en-US" sz="3200">
                <a:solidFill>
                  <a:schemeClr val="tx1"/>
                </a:solidFill>
                <a:latin typeface="Arial" panose="020B0604020202020204" pitchFamily="34" charset="0"/>
                <a:cs typeface="Arial" panose="020B0604020202020204" pitchFamily="34" charset="0"/>
              </a:rPr>
              <a:t>Ferry Patronage in Queenstown</a:t>
            </a:r>
            <a:endParaRPr lang="en-NZ" sz="3200">
              <a:solidFill>
                <a:schemeClr val="tx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01C9EB97-17F5-1131-13AC-40D0659CE707}"/>
              </a:ext>
            </a:extLst>
          </p:cNvPr>
          <p:cNvSpPr>
            <a:spLocks noGrp="1"/>
          </p:cNvSpPr>
          <p:nvPr>
            <p:ph type="sldNum" sz="quarter" idx="12"/>
          </p:nvPr>
        </p:nvSpPr>
        <p:spPr/>
        <p:txBody>
          <a:bodyPr/>
          <a:lstStyle/>
          <a:p>
            <a:fld id="{B2571599-55B8-4544-9571-51FBAAB28BA7}" type="slidenum">
              <a:rPr lang="en-NZ" smtClean="0">
                <a:latin typeface="Arial" panose="020B0604020202020204" pitchFamily="34" charset="0"/>
                <a:cs typeface="Arial" panose="020B0604020202020204" pitchFamily="34" charset="0"/>
              </a:rPr>
              <a:t>10</a:t>
            </a:fld>
            <a:endParaRPr lang="en-NZ">
              <a:latin typeface="Arial" panose="020B0604020202020204" pitchFamily="34" charset="0"/>
              <a:cs typeface="Arial" panose="020B0604020202020204" pitchFamily="34" charset="0"/>
            </a:endParaRPr>
          </a:p>
        </p:txBody>
      </p:sp>
      <p:sp>
        <p:nvSpPr>
          <p:cNvPr id="16" name="Content Placeholder 5">
            <a:extLst>
              <a:ext uri="{FF2B5EF4-FFF2-40B4-BE49-F238E27FC236}">
                <a16:creationId xmlns:a16="http://schemas.microsoft.com/office/drawing/2014/main" id="{CBDCB09B-6CA4-8509-C5C8-5783A4E38877}"/>
              </a:ext>
            </a:extLst>
          </p:cNvPr>
          <p:cNvSpPr txBox="1">
            <a:spLocks/>
          </p:cNvSpPr>
          <p:nvPr/>
        </p:nvSpPr>
        <p:spPr>
          <a:xfrm>
            <a:off x="7553" y="6309320"/>
            <a:ext cx="6130388" cy="8267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just">
              <a:spcBef>
                <a:spcPts val="0"/>
              </a:spcBef>
            </a:pPr>
            <a:r>
              <a:rPr lang="en-NZ" sz="1200" dirty="0">
                <a:latin typeface="Arial" panose="020B0604020202020204" pitchFamily="34" charset="0"/>
                <a:ea typeface="Times New Roman" panose="02020603050405020304" pitchFamily="18" charset="0"/>
                <a:cs typeface="Arial" panose="020B0604020202020204" pitchFamily="34" charset="0"/>
              </a:rPr>
              <a:t>Data reported by Otago Regional Council at Public and Active Transport Committee 3 September 2025</a:t>
            </a:r>
            <a:endPar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endParaRPr lang="en-NZ" dirty="0">
              <a:latin typeface="Arial" panose="020B0604020202020204" pitchFamily="34" charset="0"/>
              <a:ea typeface="Times New Roman" panose="02020603050405020304" pitchFamily="18" charset="0"/>
              <a:cs typeface="Arial" panose="020B0604020202020204" pitchFamily="34" charset="0"/>
            </a:endParaRPr>
          </a:p>
        </p:txBody>
      </p:sp>
      <p:sp>
        <p:nvSpPr>
          <p:cNvPr id="23" name="TextBox 22">
            <a:extLst>
              <a:ext uri="{FF2B5EF4-FFF2-40B4-BE49-F238E27FC236}">
                <a16:creationId xmlns:a16="http://schemas.microsoft.com/office/drawing/2014/main" id="{DE34E1EA-F08E-4087-65B0-FF55F0C950C7}"/>
              </a:ext>
            </a:extLst>
          </p:cNvPr>
          <p:cNvSpPr txBox="1"/>
          <p:nvPr/>
        </p:nvSpPr>
        <p:spPr>
          <a:xfrm>
            <a:off x="162250" y="1329286"/>
            <a:ext cx="8658192" cy="3554819"/>
          </a:xfrm>
          <a:prstGeom prst="rect">
            <a:avLst/>
          </a:prstGeom>
          <a:noFill/>
        </p:spPr>
        <p:txBody>
          <a:bodyPr wrap="square">
            <a:spAutoFit/>
          </a:bodyPr>
          <a:lstStyle/>
          <a:p>
            <a:pPr algn="just">
              <a:spcBef>
                <a:spcPts val="600"/>
              </a:spcBef>
              <a:buClr>
                <a:srgbClr val="B2DF41"/>
              </a:buClr>
            </a:pPr>
            <a:r>
              <a:rPr lang="en-US" b="1" dirty="0">
                <a:latin typeface="Arial" panose="020B0604020202020204" pitchFamily="34" charset="0"/>
                <a:cs typeface="Arial" panose="020B0604020202020204" pitchFamily="34" charset="0"/>
              </a:rPr>
              <a:t>Queenstown Ferry Service</a:t>
            </a:r>
          </a:p>
          <a:p>
            <a:pPr marL="285750" indent="-285750" algn="just">
              <a:spcBef>
                <a:spcPts val="600"/>
              </a:spcBef>
              <a:buClr>
                <a:srgbClr val="B2DF41"/>
              </a:buClr>
              <a:buFont typeface="Century Gothic" panose="020B0502020202020204" pitchFamily="34" charset="0"/>
              <a:buChar char="►"/>
            </a:pPr>
            <a:r>
              <a:rPr lang="en-US" dirty="0">
                <a:latin typeface="Arial" panose="020B0604020202020204" pitchFamily="34" charset="0"/>
                <a:cs typeface="Arial" panose="020B0604020202020204" pitchFamily="34" charset="0"/>
              </a:rPr>
              <a:t>Total Queenstown ferry patronage for 2024/25 is 71,123 trips – representing a decrease of 4% from 2023/24.</a:t>
            </a:r>
          </a:p>
          <a:p>
            <a:pPr marL="285750" indent="-285750" algn="just">
              <a:spcBef>
                <a:spcPts val="600"/>
              </a:spcBef>
              <a:buClr>
                <a:srgbClr val="B2DF41"/>
              </a:buClr>
              <a:buFont typeface="Century Gothic" panose="020B0502020202020204" pitchFamily="34" charset="0"/>
              <a:buChar char="►"/>
            </a:pPr>
            <a:r>
              <a:rPr lang="en-US" dirty="0">
                <a:latin typeface="Arial" panose="020B0604020202020204" pitchFamily="34" charset="0"/>
                <a:cs typeface="Arial" panose="020B0604020202020204" pitchFamily="34" charset="0"/>
              </a:rPr>
              <a:t>Whilst this is continuing the downward pattern of patronage, a result of the impact of the withdrawal of half price fares, the rate of decline is flattening. November, February, April and May patronage exceeded the previous year, with December, January and March very close.</a:t>
            </a:r>
          </a:p>
          <a:p>
            <a:pPr marL="285750" indent="-285750" algn="just">
              <a:spcBef>
                <a:spcPts val="600"/>
              </a:spcBef>
              <a:buClr>
                <a:srgbClr val="B2DF41"/>
              </a:buClr>
              <a:buFont typeface="Century Gothic" panose="020B0502020202020204" pitchFamily="34" charset="0"/>
              <a:buChar char="►"/>
            </a:pPr>
            <a:r>
              <a:rPr lang="en-US" dirty="0">
                <a:latin typeface="Arial" panose="020B0604020202020204" pitchFamily="34" charset="0"/>
                <a:cs typeface="Arial" panose="020B0604020202020204" pitchFamily="34" charset="0"/>
              </a:rPr>
              <a:t>Bee Card fares on the Ferry have been fixed at $10 since July 2023, following most of the previous Financial Year at the 50% reduced price of $5. Cash fares are $14, having previously been $7. Therefore, the impact of the return to full fares is more keenly felt in dollar terms on the ferry service than the bus service.</a:t>
            </a:r>
            <a:endParaRPr lang="en-NZ" dirty="0">
              <a:latin typeface="Arial" panose="020B0604020202020204" pitchFamily="34" charset="0"/>
              <a:cs typeface="Arial" panose="020B0604020202020204" pitchFamily="34" charset="0"/>
            </a:endParaRPr>
          </a:p>
          <a:p>
            <a:endParaRPr lang="en-NZ"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53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533C-E7A1-1B53-CCDD-C44F1247D2AD}"/>
              </a:ext>
            </a:extLst>
          </p:cNvPr>
          <p:cNvSpPr>
            <a:spLocks noGrp="1"/>
          </p:cNvSpPr>
          <p:nvPr>
            <p:ph type="title"/>
          </p:nvPr>
        </p:nvSpPr>
        <p:spPr>
          <a:xfrm>
            <a:off x="323528" y="188640"/>
            <a:ext cx="7055380" cy="767687"/>
          </a:xfrm>
        </p:spPr>
        <p:txBody>
          <a:bodyPr/>
          <a:lstStyle/>
          <a:p>
            <a:r>
              <a:rPr lang="en-NZ" sz="3200" dirty="0">
                <a:solidFill>
                  <a:schemeClr val="tx1"/>
                </a:solidFill>
                <a:latin typeface="Arial" panose="020B0604020202020204" pitchFamily="34" charset="0"/>
                <a:cs typeface="Arial" panose="020B0604020202020204" pitchFamily="34" charset="0"/>
              </a:rPr>
              <a:t>Traffic Count Data</a:t>
            </a:r>
            <a:endParaRPr lang="en-NZ" sz="3200" dirty="0">
              <a:solidFill>
                <a:srgbClr val="FF0000"/>
              </a:solidFill>
            </a:endParaRPr>
          </a:p>
        </p:txBody>
      </p:sp>
      <p:sp>
        <p:nvSpPr>
          <p:cNvPr id="3" name="Content Placeholder 2">
            <a:extLst>
              <a:ext uri="{FF2B5EF4-FFF2-40B4-BE49-F238E27FC236}">
                <a16:creationId xmlns:a16="http://schemas.microsoft.com/office/drawing/2014/main" id="{115FCF1B-310A-B79D-74F1-27D779407538}"/>
              </a:ext>
            </a:extLst>
          </p:cNvPr>
          <p:cNvSpPr>
            <a:spLocks noGrp="1"/>
          </p:cNvSpPr>
          <p:nvPr>
            <p:ph idx="1"/>
          </p:nvPr>
        </p:nvSpPr>
        <p:spPr>
          <a:xfrm>
            <a:off x="0" y="1184010"/>
            <a:ext cx="9123040" cy="5474114"/>
          </a:xfrm>
        </p:spPr>
        <p:txBody>
          <a:bodyPr>
            <a:noAutofit/>
          </a:bodyPr>
          <a:lstStyle/>
          <a:p>
            <a:pPr>
              <a:spcBef>
                <a:spcPts val="300"/>
              </a:spcBef>
              <a:spcAft>
                <a:spcPts val="300"/>
              </a:spcAft>
            </a:pPr>
            <a:r>
              <a:rPr lang="en-NZ" sz="1500" dirty="0">
                <a:latin typeface="Arial" panose="020B0604020202020204" pitchFamily="34" charset="0"/>
                <a:cs typeface="Arial" panose="020B0604020202020204" pitchFamily="34" charset="0"/>
              </a:rPr>
              <a:t>The following slides represent </a:t>
            </a:r>
            <a:r>
              <a:rPr lang="en-US" sz="1500" b="1" dirty="0">
                <a:latin typeface="Arial" panose="020B0604020202020204" pitchFamily="34" charset="0"/>
                <a:cs typeface="Arial" panose="020B0604020202020204" pitchFamily="34" charset="0"/>
              </a:rPr>
              <a:t>Total Daily Vehicle Counts for all vehicle types in both directions</a:t>
            </a:r>
            <a:endParaRPr lang="en-NZ" sz="1500" b="1" dirty="0">
              <a:latin typeface="Arial" panose="020B0604020202020204" pitchFamily="34" charset="0"/>
              <a:cs typeface="Arial" panose="020B0604020202020204" pitchFamily="34" charset="0"/>
            </a:endParaRPr>
          </a:p>
          <a:p>
            <a:pPr>
              <a:spcBef>
                <a:spcPts val="300"/>
              </a:spcBef>
              <a:spcAft>
                <a:spcPts val="300"/>
              </a:spcAft>
            </a:pPr>
            <a:r>
              <a:rPr lang="en-NZ" sz="1500" dirty="0">
                <a:latin typeface="Arial" panose="020B0604020202020204" pitchFamily="34" charset="0"/>
                <a:cs typeface="Arial" panose="020B0604020202020204" pitchFamily="34" charset="0"/>
              </a:rPr>
              <a:t>Traffic count data recorded by NZTA from 9 sites across the State Highway network in Wakatipu </a:t>
            </a:r>
          </a:p>
          <a:p>
            <a:pPr lvl="1">
              <a:spcBef>
                <a:spcPts val="300"/>
              </a:spcBef>
              <a:spcAft>
                <a:spcPts val="300"/>
              </a:spcAft>
            </a:pPr>
            <a:r>
              <a:rPr lang="en-NZ" sz="1500" dirty="0">
                <a:latin typeface="Arial" panose="020B0604020202020204" pitchFamily="34" charset="0"/>
                <a:cs typeface="Arial" panose="020B0604020202020204" pitchFamily="34" charset="0"/>
              </a:rPr>
              <a:t>The header for each graph reflects the location of the counter on SH6 or SH6A</a:t>
            </a:r>
          </a:p>
          <a:p>
            <a:pPr lvl="1">
              <a:spcBef>
                <a:spcPts val="300"/>
              </a:spcBef>
              <a:spcAft>
                <a:spcPts val="300"/>
              </a:spcAft>
            </a:pPr>
            <a:r>
              <a:rPr lang="en-NZ" sz="1500" dirty="0">
                <a:latin typeface="Arial" panose="020B0604020202020204" pitchFamily="34" charset="0"/>
                <a:cs typeface="Arial" panose="020B0604020202020204" pitchFamily="34" charset="0"/>
              </a:rPr>
              <a:t>This Quarter 1 report reflects counts through to 21 September 2025</a:t>
            </a:r>
          </a:p>
          <a:p>
            <a:pPr>
              <a:spcBef>
                <a:spcPts val="300"/>
              </a:spcBef>
              <a:spcAft>
                <a:spcPts val="300"/>
              </a:spcAft>
            </a:pPr>
            <a:r>
              <a:rPr lang="en-NZ" sz="1500" dirty="0">
                <a:latin typeface="Arial" panose="020B0604020202020204" pitchFamily="34" charset="0"/>
                <a:cs typeface="Arial" panose="020B0604020202020204" pitchFamily="34" charset="0"/>
              </a:rPr>
              <a:t>Some key noticeable trends:</a:t>
            </a:r>
          </a:p>
          <a:p>
            <a:pPr lvl="1">
              <a:spcBef>
                <a:spcPts val="300"/>
              </a:spcBef>
              <a:spcAft>
                <a:spcPts val="300"/>
              </a:spcAft>
            </a:pPr>
            <a:r>
              <a:rPr lang="en-NZ" sz="1500" dirty="0">
                <a:latin typeface="Arial" panose="020B0604020202020204" pitchFamily="34" charset="0"/>
                <a:cs typeface="Arial" panose="020B0604020202020204" pitchFamily="34" charset="0"/>
              </a:rPr>
              <a:t>The Stanley St (SH6A) by Millenium Hotel counter is the only counter to show a substantial drop in traffic recorded - due to the opening of Stage 1 of the Arterial route at the end of January 2025. </a:t>
            </a:r>
          </a:p>
          <a:p>
            <a:pPr lvl="2">
              <a:spcBef>
                <a:spcPts val="300"/>
              </a:spcBef>
              <a:spcAft>
                <a:spcPts val="300"/>
              </a:spcAft>
            </a:pPr>
            <a:r>
              <a:rPr lang="en-NZ" sz="1300" dirty="0">
                <a:latin typeface="Arial" panose="020B0604020202020204" pitchFamily="34" charset="0"/>
                <a:cs typeface="Arial" panose="020B0604020202020204" pitchFamily="34" charset="0"/>
              </a:rPr>
              <a:t>There is also a slight decrease in Ladies Mile traffic counts, </a:t>
            </a:r>
          </a:p>
          <a:p>
            <a:pPr lvl="1">
              <a:spcBef>
                <a:spcPts val="300"/>
              </a:spcBef>
              <a:spcAft>
                <a:spcPts val="300"/>
              </a:spcAft>
            </a:pPr>
            <a:r>
              <a:rPr lang="en-NZ" sz="1500" dirty="0">
                <a:latin typeface="Arial" panose="020B0604020202020204" pitchFamily="34" charset="0"/>
                <a:cs typeface="Arial" panose="020B0604020202020204" pitchFamily="34" charset="0"/>
              </a:rPr>
              <a:t>Peak season traffic volumes on Frankton Road are reaching and exceeding the theoretical capacity. </a:t>
            </a:r>
          </a:p>
          <a:p>
            <a:pPr lvl="1">
              <a:spcBef>
                <a:spcPts val="300"/>
              </a:spcBef>
              <a:spcAft>
                <a:spcPts val="300"/>
              </a:spcAft>
            </a:pPr>
            <a:r>
              <a:rPr lang="en-NZ" sz="1500" dirty="0">
                <a:latin typeface="Arial" panose="020B0604020202020204" pitchFamily="34" charset="0"/>
                <a:cs typeface="Arial" panose="020B0604020202020204" pitchFamily="34" charset="0"/>
              </a:rPr>
              <a:t>The Southern Corridor counters are showing distinct increases in traffic volumes. Namely:</a:t>
            </a:r>
          </a:p>
          <a:p>
            <a:pPr lvl="2">
              <a:spcBef>
                <a:spcPts val="300"/>
              </a:spcBef>
              <a:spcAft>
                <a:spcPts val="300"/>
              </a:spcAft>
            </a:pPr>
            <a:r>
              <a:rPr lang="en-NZ" sz="1500" dirty="0">
                <a:latin typeface="Arial" panose="020B0604020202020204" pitchFamily="34" charset="0"/>
                <a:cs typeface="Arial" panose="020B0604020202020204" pitchFamily="34" charset="0"/>
              </a:rPr>
              <a:t>Kawarau Falls Bridge: For 1 January – 21 September 2025 the average daily traffic count is 21,126 vehicles, which is a 12.7% increase on the same period in 2024 which had an average of 18,746 vehicles per day. </a:t>
            </a:r>
          </a:p>
          <a:p>
            <a:pPr lvl="3">
              <a:spcBef>
                <a:spcPts val="300"/>
              </a:spcBef>
              <a:spcAft>
                <a:spcPts val="300"/>
              </a:spcAft>
            </a:pPr>
            <a:r>
              <a:rPr lang="en-NZ" sz="1500" dirty="0">
                <a:latin typeface="Arial" panose="020B0604020202020204" pitchFamily="34" charset="0"/>
                <a:cs typeface="Arial" panose="020B0604020202020204" pitchFamily="34" charset="0"/>
              </a:rPr>
              <a:t>In comparison to the same period in 2019 (pre-covid) this is an 81% increase.</a:t>
            </a:r>
          </a:p>
          <a:p>
            <a:pPr lvl="2">
              <a:spcBef>
                <a:spcPts val="300"/>
              </a:spcBef>
              <a:spcAft>
                <a:spcPts val="300"/>
              </a:spcAft>
            </a:pPr>
            <a:r>
              <a:rPr lang="en-NZ" sz="1500" dirty="0">
                <a:latin typeface="Arial" panose="020B0604020202020204" pitchFamily="34" charset="0"/>
                <a:cs typeface="Arial" panose="020B0604020202020204" pitchFamily="34" charset="0"/>
              </a:rPr>
              <a:t>SH6 South of Peninsula Road: For 1 January – 21 September the average daily traffic count  increased by 14% from 14,928 in 2024 to 17,400 in 2025.</a:t>
            </a:r>
          </a:p>
        </p:txBody>
      </p:sp>
      <p:sp>
        <p:nvSpPr>
          <p:cNvPr id="4" name="Slide Number Placeholder 3">
            <a:extLst>
              <a:ext uri="{FF2B5EF4-FFF2-40B4-BE49-F238E27FC236}">
                <a16:creationId xmlns:a16="http://schemas.microsoft.com/office/drawing/2014/main" id="{2017379E-DD5E-051B-D8EB-7077484824AD}"/>
              </a:ext>
            </a:extLst>
          </p:cNvPr>
          <p:cNvSpPr>
            <a:spLocks noGrp="1"/>
          </p:cNvSpPr>
          <p:nvPr>
            <p:ph type="sldNum" sz="quarter" idx="12"/>
          </p:nvPr>
        </p:nvSpPr>
        <p:spPr/>
        <p:txBody>
          <a:bodyPr/>
          <a:lstStyle/>
          <a:p>
            <a:fld id="{B2571599-55B8-4544-9571-51FBAAB28BA7}" type="slidenum">
              <a:rPr lang="en-NZ" smtClean="0">
                <a:latin typeface="Arial" panose="020B0604020202020204" pitchFamily="34" charset="0"/>
                <a:cs typeface="Arial" panose="020B0604020202020204" pitchFamily="34" charset="0"/>
              </a:rPr>
              <a:t>11</a:t>
            </a:fld>
            <a:endParaRPr lang="en-N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586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CB065-F8A0-E345-1665-70F5DF69C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FCEA7-AF3C-2388-CCA2-5356F8904BE4}"/>
              </a:ext>
            </a:extLst>
          </p:cNvPr>
          <p:cNvSpPr>
            <a:spLocks noGrp="1"/>
          </p:cNvSpPr>
          <p:nvPr>
            <p:ph type="title"/>
          </p:nvPr>
        </p:nvSpPr>
        <p:spPr>
          <a:xfrm>
            <a:off x="0" y="236844"/>
            <a:ext cx="7631444" cy="767687"/>
          </a:xfrm>
        </p:spPr>
        <p:txBody>
          <a:bodyPr/>
          <a:lstStyle/>
          <a:p>
            <a:r>
              <a:rPr lang="en-NZ" sz="2600" dirty="0">
                <a:solidFill>
                  <a:schemeClr val="tx1"/>
                </a:solidFill>
                <a:latin typeface="Arial" panose="020B0604020202020204" pitchFamily="34" charset="0"/>
                <a:cs typeface="Arial" panose="020B0604020202020204" pitchFamily="34" charset="0"/>
              </a:rPr>
              <a:t>SH6 – Ladies Mile (East of Lower </a:t>
            </a:r>
            <a:r>
              <a:rPr lang="en-NZ" sz="2600" dirty="0" err="1">
                <a:solidFill>
                  <a:schemeClr val="tx1"/>
                </a:solidFill>
                <a:latin typeface="Arial" panose="020B0604020202020204" pitchFamily="34" charset="0"/>
                <a:cs typeface="Arial" panose="020B0604020202020204" pitchFamily="34" charset="0"/>
              </a:rPr>
              <a:t>Shotover</a:t>
            </a:r>
            <a:r>
              <a:rPr lang="en-NZ" sz="2600" dirty="0">
                <a:solidFill>
                  <a:schemeClr val="tx1"/>
                </a:solidFill>
                <a:latin typeface="Arial" panose="020B0604020202020204" pitchFamily="34" charset="0"/>
                <a:cs typeface="Arial" panose="020B0604020202020204" pitchFamily="34" charset="0"/>
              </a:rPr>
              <a:t> Rd)</a:t>
            </a:r>
          </a:p>
        </p:txBody>
      </p:sp>
      <p:sp>
        <p:nvSpPr>
          <p:cNvPr id="4" name="Slide Number Placeholder 3">
            <a:extLst>
              <a:ext uri="{FF2B5EF4-FFF2-40B4-BE49-F238E27FC236}">
                <a16:creationId xmlns:a16="http://schemas.microsoft.com/office/drawing/2014/main" id="{39B8B5A3-781C-D624-3D92-3E84E85F2554}"/>
              </a:ext>
            </a:extLst>
          </p:cNvPr>
          <p:cNvSpPr>
            <a:spLocks noGrp="1"/>
          </p:cNvSpPr>
          <p:nvPr>
            <p:ph type="sldNum" sz="quarter" idx="12"/>
          </p:nvPr>
        </p:nvSpPr>
        <p:spPr>
          <a:xfrm>
            <a:off x="7772250" y="577458"/>
            <a:ext cx="628813" cy="514743"/>
          </a:xfrm>
        </p:spPr>
        <p:txBody>
          <a:bodyPr/>
          <a:lstStyle/>
          <a:p>
            <a:fld id="{B2571599-55B8-4544-9571-51FBAAB28BA7}" type="slidenum">
              <a:rPr lang="en-NZ" smtClean="0">
                <a:latin typeface="Arial" panose="020B0604020202020204" pitchFamily="34" charset="0"/>
                <a:cs typeface="Arial" panose="020B0604020202020204" pitchFamily="34" charset="0"/>
              </a:rPr>
              <a:t>12</a:t>
            </a:fld>
            <a:endParaRPr lang="en-NZ"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56379D2-F5AA-3780-A89F-E620348D86E0}"/>
              </a:ext>
            </a:extLst>
          </p:cNvPr>
          <p:cNvPicPr>
            <a:picLocks noChangeAspect="1"/>
          </p:cNvPicPr>
          <p:nvPr/>
        </p:nvPicPr>
        <p:blipFill>
          <a:blip r:embed="rId2"/>
          <a:stretch>
            <a:fillRect/>
          </a:stretch>
        </p:blipFill>
        <p:spPr>
          <a:xfrm>
            <a:off x="0" y="1179871"/>
            <a:ext cx="9144000" cy="5678129"/>
          </a:xfrm>
          <a:prstGeom prst="rect">
            <a:avLst/>
          </a:prstGeom>
        </p:spPr>
      </p:pic>
    </p:spTree>
    <p:extLst>
      <p:ext uri="{BB962C8B-B14F-4D97-AF65-F5344CB8AC3E}">
        <p14:creationId xmlns:p14="http://schemas.microsoft.com/office/powerpoint/2010/main" val="44000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756E2-5A07-E648-8920-65FFF4A6C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93948F-BEF1-9ADE-CF7F-5FBE1B1AAA6F}"/>
              </a:ext>
            </a:extLst>
          </p:cNvPr>
          <p:cNvSpPr>
            <a:spLocks noGrp="1"/>
          </p:cNvSpPr>
          <p:nvPr>
            <p:ph type="title"/>
          </p:nvPr>
        </p:nvSpPr>
        <p:spPr>
          <a:xfrm>
            <a:off x="70665" y="164836"/>
            <a:ext cx="7416824" cy="767687"/>
          </a:xfrm>
        </p:spPr>
        <p:txBody>
          <a:bodyPr/>
          <a:lstStyle/>
          <a:p>
            <a:r>
              <a:rPr lang="en-NZ" sz="3000" dirty="0">
                <a:solidFill>
                  <a:schemeClr val="tx1"/>
                </a:solidFill>
                <a:latin typeface="Arial" panose="020B0604020202020204" pitchFamily="34" charset="0"/>
                <a:cs typeface="Arial" panose="020B0604020202020204" pitchFamily="34" charset="0"/>
              </a:rPr>
              <a:t>SH6– Kawarau Falls Bridge</a:t>
            </a:r>
          </a:p>
        </p:txBody>
      </p:sp>
      <p:sp>
        <p:nvSpPr>
          <p:cNvPr id="4" name="Slide Number Placeholder 3">
            <a:extLst>
              <a:ext uri="{FF2B5EF4-FFF2-40B4-BE49-F238E27FC236}">
                <a16:creationId xmlns:a16="http://schemas.microsoft.com/office/drawing/2014/main" id="{BE3570A2-A809-AF74-6061-6E1052A5F183}"/>
              </a:ext>
            </a:extLst>
          </p:cNvPr>
          <p:cNvSpPr>
            <a:spLocks noGrp="1"/>
          </p:cNvSpPr>
          <p:nvPr>
            <p:ph type="sldNum" sz="quarter" idx="12"/>
          </p:nvPr>
        </p:nvSpPr>
        <p:spPr>
          <a:xfrm>
            <a:off x="7787696" y="455407"/>
            <a:ext cx="628813" cy="586751"/>
          </a:xfrm>
        </p:spPr>
        <p:txBody>
          <a:bodyPr/>
          <a:lstStyle/>
          <a:p>
            <a:fld id="{B2571599-55B8-4544-9571-51FBAAB28BA7}" type="slidenum">
              <a:rPr lang="en-NZ" smtClean="0">
                <a:latin typeface="Arial" panose="020B0604020202020204" pitchFamily="34" charset="0"/>
                <a:cs typeface="Arial" panose="020B0604020202020204" pitchFamily="34" charset="0"/>
              </a:rPr>
              <a:t>13</a:t>
            </a:fld>
            <a:endParaRPr lang="en-NZ"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BF81F0E-AF31-BE09-1AB7-A2032916EE93}"/>
              </a:ext>
            </a:extLst>
          </p:cNvPr>
          <p:cNvPicPr>
            <a:picLocks noChangeAspect="1"/>
          </p:cNvPicPr>
          <p:nvPr/>
        </p:nvPicPr>
        <p:blipFill>
          <a:blip r:embed="rId2"/>
          <a:stretch>
            <a:fillRect/>
          </a:stretch>
        </p:blipFill>
        <p:spPr>
          <a:xfrm>
            <a:off x="-1" y="1151793"/>
            <a:ext cx="9144001" cy="5706208"/>
          </a:xfrm>
          <a:prstGeom prst="rect">
            <a:avLst/>
          </a:prstGeom>
        </p:spPr>
      </p:pic>
    </p:spTree>
    <p:extLst>
      <p:ext uri="{BB962C8B-B14F-4D97-AF65-F5344CB8AC3E}">
        <p14:creationId xmlns:p14="http://schemas.microsoft.com/office/powerpoint/2010/main" val="86258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B858-AAA3-9206-CD4E-828162E00911}"/>
              </a:ext>
            </a:extLst>
          </p:cNvPr>
          <p:cNvSpPr>
            <a:spLocks noGrp="1"/>
          </p:cNvSpPr>
          <p:nvPr>
            <p:ph type="title"/>
          </p:nvPr>
        </p:nvSpPr>
        <p:spPr>
          <a:xfrm>
            <a:off x="287061" y="175523"/>
            <a:ext cx="7055380" cy="767687"/>
          </a:xfrm>
        </p:spPr>
        <p:txBody>
          <a:bodyPr/>
          <a:lstStyle/>
          <a:p>
            <a:r>
              <a:rPr lang="en-NZ" sz="3200" dirty="0">
                <a:solidFill>
                  <a:schemeClr val="tx1"/>
                </a:solidFill>
                <a:latin typeface="Arial" panose="020B0604020202020204" pitchFamily="34" charset="0"/>
                <a:cs typeface="Arial" panose="020B0604020202020204" pitchFamily="34" charset="0"/>
              </a:rPr>
              <a:t>SH6A – Frankton Road</a:t>
            </a:r>
          </a:p>
        </p:txBody>
      </p:sp>
      <p:sp>
        <p:nvSpPr>
          <p:cNvPr id="4" name="Slide Number Placeholder 3">
            <a:extLst>
              <a:ext uri="{FF2B5EF4-FFF2-40B4-BE49-F238E27FC236}">
                <a16:creationId xmlns:a16="http://schemas.microsoft.com/office/drawing/2014/main" id="{2AEBEAD4-CBB9-1311-0AB8-2106F6C64381}"/>
              </a:ext>
            </a:extLst>
          </p:cNvPr>
          <p:cNvSpPr>
            <a:spLocks noGrp="1"/>
          </p:cNvSpPr>
          <p:nvPr>
            <p:ph type="sldNum" sz="quarter" idx="12"/>
          </p:nvPr>
        </p:nvSpPr>
        <p:spPr>
          <a:xfrm>
            <a:off x="7766431" y="543698"/>
            <a:ext cx="628813" cy="514743"/>
          </a:xfrm>
        </p:spPr>
        <p:txBody>
          <a:bodyPr/>
          <a:lstStyle/>
          <a:p>
            <a:fld id="{B2571599-55B8-4544-9571-51FBAAB28BA7}" type="slidenum">
              <a:rPr lang="en-NZ" smtClean="0">
                <a:latin typeface="Arial" panose="020B0604020202020204" pitchFamily="34" charset="0"/>
                <a:cs typeface="Arial" panose="020B0604020202020204" pitchFamily="34" charset="0"/>
              </a:rPr>
              <a:t>14</a:t>
            </a:fld>
            <a:endParaRPr lang="en-NZ"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75CC589-0B81-C904-9F89-9BAD3D8F665A}"/>
              </a:ext>
            </a:extLst>
          </p:cNvPr>
          <p:cNvPicPr>
            <a:picLocks noChangeAspect="1"/>
          </p:cNvPicPr>
          <p:nvPr/>
        </p:nvPicPr>
        <p:blipFill>
          <a:blip r:embed="rId2"/>
          <a:stretch>
            <a:fillRect/>
          </a:stretch>
        </p:blipFill>
        <p:spPr>
          <a:xfrm>
            <a:off x="0" y="1173673"/>
            <a:ext cx="9144000" cy="5684328"/>
          </a:xfrm>
          <a:prstGeom prst="rect">
            <a:avLst/>
          </a:prstGeom>
        </p:spPr>
      </p:pic>
    </p:spTree>
    <p:extLst>
      <p:ext uri="{BB962C8B-B14F-4D97-AF65-F5344CB8AC3E}">
        <p14:creationId xmlns:p14="http://schemas.microsoft.com/office/powerpoint/2010/main" val="3929311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B858-AAA3-9206-CD4E-828162E00911}"/>
              </a:ext>
            </a:extLst>
          </p:cNvPr>
          <p:cNvSpPr>
            <a:spLocks noGrp="1"/>
          </p:cNvSpPr>
          <p:nvPr>
            <p:ph type="title"/>
          </p:nvPr>
        </p:nvSpPr>
        <p:spPr>
          <a:xfrm>
            <a:off x="167054" y="175523"/>
            <a:ext cx="7514910" cy="767687"/>
          </a:xfrm>
        </p:spPr>
        <p:txBody>
          <a:bodyPr/>
          <a:lstStyle/>
          <a:p>
            <a:r>
              <a:rPr lang="en-NZ" sz="2600" dirty="0">
                <a:solidFill>
                  <a:schemeClr val="tx1"/>
                </a:solidFill>
                <a:latin typeface="Arial" panose="020B0604020202020204" pitchFamily="34" charset="0"/>
                <a:cs typeface="Arial" panose="020B0604020202020204" pitchFamily="34" charset="0"/>
              </a:rPr>
              <a:t>SH6A - Stanley St by Millenium Hotel</a:t>
            </a:r>
          </a:p>
        </p:txBody>
      </p:sp>
      <p:sp>
        <p:nvSpPr>
          <p:cNvPr id="4" name="Slide Number Placeholder 3">
            <a:extLst>
              <a:ext uri="{FF2B5EF4-FFF2-40B4-BE49-F238E27FC236}">
                <a16:creationId xmlns:a16="http://schemas.microsoft.com/office/drawing/2014/main" id="{2AEBEAD4-CBB9-1311-0AB8-2106F6C64381}"/>
              </a:ext>
            </a:extLst>
          </p:cNvPr>
          <p:cNvSpPr>
            <a:spLocks noGrp="1"/>
          </p:cNvSpPr>
          <p:nvPr>
            <p:ph type="sldNum" sz="quarter" idx="12"/>
          </p:nvPr>
        </p:nvSpPr>
        <p:spPr>
          <a:xfrm>
            <a:off x="7777063" y="475284"/>
            <a:ext cx="628813" cy="586751"/>
          </a:xfrm>
        </p:spPr>
        <p:txBody>
          <a:bodyPr/>
          <a:lstStyle/>
          <a:p>
            <a:fld id="{B2571599-55B8-4544-9571-51FBAAB28BA7}" type="slidenum">
              <a:rPr lang="en-NZ" smtClean="0">
                <a:latin typeface="Arial" panose="020B0604020202020204" pitchFamily="34" charset="0"/>
                <a:cs typeface="Arial" panose="020B0604020202020204" pitchFamily="34" charset="0"/>
              </a:rPr>
              <a:t>15</a:t>
            </a:fld>
            <a:endParaRPr lang="en-NZ"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11DD8C1-EE87-E472-C5A6-54FFD16C7B56}"/>
              </a:ext>
            </a:extLst>
          </p:cNvPr>
          <p:cNvPicPr>
            <a:picLocks noChangeAspect="1"/>
          </p:cNvPicPr>
          <p:nvPr/>
        </p:nvPicPr>
        <p:blipFill>
          <a:blip r:embed="rId2"/>
          <a:stretch>
            <a:fillRect/>
          </a:stretch>
        </p:blipFill>
        <p:spPr>
          <a:xfrm>
            <a:off x="-1" y="1180861"/>
            <a:ext cx="9144001" cy="5677139"/>
          </a:xfrm>
          <a:prstGeom prst="rect">
            <a:avLst/>
          </a:prstGeom>
        </p:spPr>
      </p:pic>
    </p:spTree>
    <p:extLst>
      <p:ext uri="{BB962C8B-B14F-4D97-AF65-F5344CB8AC3E}">
        <p14:creationId xmlns:p14="http://schemas.microsoft.com/office/powerpoint/2010/main" val="2165985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307562"/>
            <a:ext cx="7055380" cy="744034"/>
          </a:xfrm>
        </p:spPr>
        <p:txBody>
          <a:bodyPr/>
          <a:lstStyle/>
          <a:p>
            <a:r>
              <a:rPr lang="en-US" sz="3200" dirty="0">
                <a:latin typeface="Arial" panose="020B0604020202020204" pitchFamily="34" charset="0"/>
                <a:cs typeface="Arial" panose="020B0604020202020204" pitchFamily="34" charset="0"/>
              </a:rPr>
              <a:t>DSI’s on the Network</a:t>
            </a:r>
            <a:endParaRPr lang="en-NZ" sz="3200"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25256" y="6185083"/>
            <a:ext cx="5732585" cy="973615"/>
          </a:xfrm>
        </p:spPr>
        <p:txBody>
          <a:bodyPr>
            <a:normAutofit/>
          </a:bodyPr>
          <a:lstStyle/>
          <a:p>
            <a:pPr algn="just">
              <a:spcBef>
                <a:spcPts val="300"/>
              </a:spcBef>
              <a:spcAft>
                <a:spcPts val="300"/>
              </a:spcAft>
            </a:pPr>
            <a:r>
              <a:rPr lang="en-NZ" sz="1100" dirty="0">
                <a:latin typeface="Arial" panose="020B0604020202020204" pitchFamily="34" charset="0"/>
                <a:ea typeface="Times New Roman" panose="02020603050405020304" pitchFamily="18" charset="0"/>
                <a:cs typeface="Arial" panose="020B0604020202020204" pitchFamily="34" charset="0"/>
              </a:rPr>
              <a:t>Data from NZTA’s CAS system</a:t>
            </a:r>
          </a:p>
          <a:p>
            <a:pPr algn="just">
              <a:spcBef>
                <a:spcPts val="300"/>
              </a:spcBef>
              <a:spcAft>
                <a:spcPts val="300"/>
              </a:spcAft>
            </a:pPr>
            <a:r>
              <a:rPr lang="en-NZ" sz="1100" dirty="0">
                <a:latin typeface="Arial" panose="020B0604020202020204" pitchFamily="34" charset="0"/>
                <a:ea typeface="Times New Roman" panose="02020603050405020304" pitchFamily="18" charset="0"/>
                <a:cs typeface="Arial" panose="020B0604020202020204" pitchFamily="34" charset="0"/>
              </a:rPr>
              <a:t>Reporting is on local roads only i.e. does not include crashes that occur on private roads or on State Highways</a:t>
            </a:r>
          </a:p>
          <a:p>
            <a:pPr algn="just">
              <a:spcBef>
                <a:spcPts val="600"/>
              </a:spcBef>
              <a:spcAft>
                <a:spcPts val="600"/>
              </a:spcAf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endParaRPr lang="en-NZ"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2571599-55B8-4544-9571-51FBAAB28BA7}" type="slidenum">
              <a:rPr lang="en-NZ" smtClean="0">
                <a:latin typeface="Arial" panose="020B0604020202020204" pitchFamily="34" charset="0"/>
                <a:cs typeface="Arial" panose="020B0604020202020204" pitchFamily="34" charset="0"/>
              </a:rPr>
              <a:t>16</a:t>
            </a:fld>
            <a:endParaRPr lang="en-NZ">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B7FB118-2ECC-F7F0-EEE2-0E152A8D68CC}"/>
              </a:ext>
            </a:extLst>
          </p:cNvPr>
          <p:cNvSpPr txBox="1"/>
          <p:nvPr/>
        </p:nvSpPr>
        <p:spPr>
          <a:xfrm>
            <a:off x="265884" y="1037047"/>
            <a:ext cx="7500547" cy="646331"/>
          </a:xfrm>
          <a:prstGeom prst="rect">
            <a:avLst/>
          </a:prstGeom>
          <a:noFill/>
        </p:spPr>
        <p:txBody>
          <a:bodyPr wrap="square" rtlCol="0">
            <a:spAutoFit/>
          </a:bodyPr>
          <a:lstStyle/>
          <a:p>
            <a:pPr marL="285750" indent="-285750">
              <a:buClr>
                <a:srgbClr val="B2DF41"/>
              </a:buClr>
              <a:buFont typeface="Century Gothic" panose="020B0502020202020204" pitchFamily="34" charset="0"/>
              <a:buChar char="►"/>
            </a:pPr>
            <a:r>
              <a:rPr lang="en-US" dirty="0">
                <a:latin typeface="Arial" panose="020B0604020202020204" pitchFamily="34" charset="0"/>
                <a:cs typeface="Arial" panose="020B0604020202020204" pitchFamily="34" charset="0"/>
              </a:rPr>
              <a:t>Annual change in number of fatalities and serious injuries on the local road network</a:t>
            </a:r>
            <a:endParaRPr lang="en-NZ"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35D0A6F-E6D7-24B4-7BD7-52D5882CD378}"/>
              </a:ext>
            </a:extLst>
          </p:cNvPr>
          <p:cNvPicPr>
            <a:picLocks noChangeAspect="1"/>
          </p:cNvPicPr>
          <p:nvPr/>
        </p:nvPicPr>
        <p:blipFill>
          <a:blip r:embed="rId2"/>
          <a:stretch>
            <a:fillRect/>
          </a:stretch>
        </p:blipFill>
        <p:spPr>
          <a:xfrm>
            <a:off x="685800" y="1709754"/>
            <a:ext cx="7395037" cy="4315806"/>
          </a:xfrm>
          <a:prstGeom prst="rect">
            <a:avLst/>
          </a:prstGeom>
        </p:spPr>
      </p:pic>
    </p:spTree>
    <p:extLst>
      <p:ext uri="{BB962C8B-B14F-4D97-AF65-F5344CB8AC3E}">
        <p14:creationId xmlns:p14="http://schemas.microsoft.com/office/powerpoint/2010/main" val="182610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404664"/>
            <a:ext cx="7055380" cy="874783"/>
          </a:xfrm>
        </p:spPr>
        <p:txBody>
          <a:bodyPr/>
          <a:lstStyle/>
          <a:p>
            <a:r>
              <a:rPr lang="en-US" sz="3200">
                <a:latin typeface="Arial" panose="020B0604020202020204" pitchFamily="34" charset="0"/>
                <a:cs typeface="Arial" panose="020B0604020202020204" pitchFamily="34" charset="0"/>
              </a:rPr>
              <a:t>Reporting from Census Data</a:t>
            </a:r>
            <a:endParaRPr lang="en-NZ" sz="3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2571599-55B8-4544-9571-51FBAAB28BA7}" type="slidenum">
              <a:rPr lang="en-NZ" smtClean="0">
                <a:latin typeface="Arial" panose="020B0604020202020204" pitchFamily="34" charset="0"/>
                <a:cs typeface="Arial" panose="020B0604020202020204" pitchFamily="34" charset="0"/>
              </a:rPr>
              <a:t>17</a:t>
            </a:fld>
            <a:endParaRPr lang="en-NZ">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EA6419B-A6B3-9304-3D11-0CC6A0F26DF8}"/>
              </a:ext>
            </a:extLst>
          </p:cNvPr>
          <p:cNvSpPr>
            <a:spLocks noGrp="1"/>
          </p:cNvSpPr>
          <p:nvPr>
            <p:ph idx="1"/>
          </p:nvPr>
        </p:nvSpPr>
        <p:spPr>
          <a:xfrm>
            <a:off x="167226" y="1391330"/>
            <a:ext cx="4540481" cy="5350037"/>
          </a:xfrm>
        </p:spPr>
        <p:txBody>
          <a:bodyPr>
            <a:normAutofit fontScale="92500" lnSpcReduction="10000"/>
          </a:bodyPr>
          <a:lstStyle/>
          <a:p>
            <a:r>
              <a:rPr lang="en-NZ" sz="1400">
                <a:latin typeface="Arial" panose="020B0604020202020204" pitchFamily="34" charset="0"/>
                <a:cs typeface="Arial" panose="020B0604020202020204" pitchFamily="34" charset="0"/>
              </a:rPr>
              <a:t>The data to track reporting against the adjacent Mode Shift Plan Performance Measures is sourced from the national Census data.</a:t>
            </a:r>
          </a:p>
          <a:p>
            <a:r>
              <a:rPr lang="en-NZ" sz="1400">
                <a:latin typeface="Arial" panose="020B0604020202020204" pitchFamily="34" charset="0"/>
                <a:cs typeface="Arial" panose="020B0604020202020204" pitchFamily="34" charset="0"/>
              </a:rPr>
              <a:t>Data from the 2023 Census for these measures was released on 10 June 2025.</a:t>
            </a:r>
          </a:p>
          <a:p>
            <a:r>
              <a:rPr lang="en-NZ" sz="1400">
                <a:latin typeface="Arial" panose="020B0604020202020204" pitchFamily="34" charset="0"/>
                <a:cs typeface="Arial" panose="020B0604020202020204" pitchFamily="34" charset="0"/>
              </a:rPr>
              <a:t>Data from both the 2018 and 2023 Census is on the following slides.</a:t>
            </a:r>
          </a:p>
          <a:p>
            <a:r>
              <a:rPr lang="en-NZ" sz="1400">
                <a:latin typeface="Arial" panose="020B0604020202020204" pitchFamily="34" charset="0"/>
                <a:ea typeface="Times New Roman" panose="02020603050405020304" pitchFamily="18" charset="0"/>
                <a:cs typeface="Arial" panose="020B0604020202020204" pitchFamily="34" charset="0"/>
              </a:rPr>
              <a:t>Data from 2023 for main means of travel to work and education was presented in two ways – by people </a:t>
            </a:r>
            <a:r>
              <a:rPr lang="en-NZ" sz="1400" i="1">
                <a:latin typeface="Arial" panose="020B0604020202020204" pitchFamily="34" charset="0"/>
                <a:ea typeface="Times New Roman" panose="02020603050405020304" pitchFamily="18" charset="0"/>
                <a:cs typeface="Arial" panose="020B0604020202020204" pitchFamily="34" charset="0"/>
              </a:rPr>
              <a:t>living</a:t>
            </a:r>
            <a:r>
              <a:rPr lang="en-NZ" sz="1400">
                <a:latin typeface="Arial" panose="020B0604020202020204" pitchFamily="34" charset="0"/>
                <a:ea typeface="Times New Roman" panose="02020603050405020304" pitchFamily="18" charset="0"/>
                <a:cs typeface="Arial" panose="020B0604020202020204" pitchFamily="34" charset="0"/>
              </a:rPr>
              <a:t> in Queenstown Lakes District, and people </a:t>
            </a:r>
            <a:r>
              <a:rPr lang="en-NZ" sz="1400" i="1">
                <a:latin typeface="Arial" panose="020B0604020202020204" pitchFamily="34" charset="0"/>
                <a:ea typeface="Times New Roman" panose="02020603050405020304" pitchFamily="18" charset="0"/>
                <a:cs typeface="Arial" panose="020B0604020202020204" pitchFamily="34" charset="0"/>
              </a:rPr>
              <a:t>working</a:t>
            </a:r>
            <a:r>
              <a:rPr lang="en-NZ" sz="1400">
                <a:latin typeface="Arial" panose="020B0604020202020204" pitchFamily="34" charset="0"/>
                <a:ea typeface="Times New Roman" panose="02020603050405020304" pitchFamily="18" charset="0"/>
                <a:cs typeface="Arial" panose="020B0604020202020204" pitchFamily="34" charset="0"/>
              </a:rPr>
              <a:t> in Queenstown Lakes District. The difference between the two categorisations for both work and education travel was negligible, and therefore only one graph is included for each in this report  (people living in the district).</a:t>
            </a:r>
          </a:p>
          <a:p>
            <a:r>
              <a:rPr lang="en-NZ" sz="1400">
                <a:latin typeface="Arial" panose="020B0604020202020204" pitchFamily="34" charset="0"/>
                <a:ea typeface="Times New Roman" panose="02020603050405020304" pitchFamily="18" charset="0"/>
                <a:cs typeface="Arial" panose="020B0604020202020204" pitchFamily="34" charset="0"/>
              </a:rPr>
              <a:t>Main means of travel to work or education is the usual method a person used to travel the longest distance to their place of employment of education.</a:t>
            </a:r>
          </a:p>
          <a:p>
            <a:r>
              <a:rPr lang="en-US" sz="1400" b="0" i="0">
                <a:effectLst/>
                <a:latin typeface="Arial" panose="020B0604020202020204" pitchFamily="34" charset="0"/>
                <a:cs typeface="Arial" panose="020B0604020202020204" pitchFamily="34" charset="0"/>
              </a:rPr>
              <a:t>‘Usual’ is the type of transport used most often – i.e. the one used for the greatest number of days each week, month, or year. If there are two (or more) forms of transport used equally as often, the most recent form of transport was recorded.</a:t>
            </a:r>
          </a:p>
          <a:p>
            <a:r>
              <a:rPr lang="en-US" sz="1400" b="0" i="0">
                <a:effectLst/>
                <a:latin typeface="Arial" panose="020B0604020202020204" pitchFamily="34" charset="0"/>
                <a:cs typeface="Arial" panose="020B0604020202020204" pitchFamily="34" charset="0"/>
              </a:rPr>
              <a:t>‘Main’ is the type of transport used for the component of the journey that covers the longest distance.</a:t>
            </a:r>
            <a:r>
              <a:rPr lang="en-NZ" sz="1400">
                <a:latin typeface="Arial" panose="020B0604020202020204" pitchFamily="34" charset="0"/>
                <a:ea typeface="Times New Roman" panose="02020603050405020304" pitchFamily="18" charset="0"/>
                <a:cs typeface="Arial" panose="020B0604020202020204" pitchFamily="34" charset="0"/>
              </a:rPr>
              <a:t> </a:t>
            </a:r>
          </a:p>
          <a:p>
            <a:endParaRPr lang="en-NZ" sz="14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863ADE5-6D9E-CA7C-4A3B-8C05D117B364}"/>
              </a:ext>
            </a:extLst>
          </p:cNvPr>
          <p:cNvPicPr>
            <a:picLocks noChangeAspect="1"/>
          </p:cNvPicPr>
          <p:nvPr/>
        </p:nvPicPr>
        <p:blipFill>
          <a:blip r:embed="rId2"/>
          <a:stretch>
            <a:fillRect/>
          </a:stretch>
        </p:blipFill>
        <p:spPr>
          <a:xfrm>
            <a:off x="5146873" y="1391329"/>
            <a:ext cx="3856144" cy="5350037"/>
          </a:xfrm>
          <a:prstGeom prst="rect">
            <a:avLst/>
          </a:prstGeom>
        </p:spPr>
      </p:pic>
    </p:spTree>
    <p:extLst>
      <p:ext uri="{BB962C8B-B14F-4D97-AF65-F5344CB8AC3E}">
        <p14:creationId xmlns:p14="http://schemas.microsoft.com/office/powerpoint/2010/main" val="3063014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1BA9-7C56-DF4D-95A3-72547C5652B5}"/>
              </a:ext>
            </a:extLst>
          </p:cNvPr>
          <p:cNvSpPr>
            <a:spLocks noGrp="1"/>
          </p:cNvSpPr>
          <p:nvPr>
            <p:ph type="title"/>
          </p:nvPr>
        </p:nvSpPr>
        <p:spPr>
          <a:xfrm>
            <a:off x="179512" y="435947"/>
            <a:ext cx="7055380" cy="767687"/>
          </a:xfrm>
        </p:spPr>
        <p:txBody>
          <a:bodyPr/>
          <a:lstStyle/>
          <a:p>
            <a:r>
              <a:rPr lang="en-NZ" sz="3200">
                <a:latin typeface="Arial" panose="020B0604020202020204" pitchFamily="34" charset="0"/>
                <a:cs typeface="Arial" panose="020B0604020202020204" pitchFamily="34" charset="0"/>
              </a:rPr>
              <a:t>Mode Share for Journey to Work</a:t>
            </a:r>
          </a:p>
        </p:txBody>
      </p:sp>
      <p:sp>
        <p:nvSpPr>
          <p:cNvPr id="3" name="Slide Number Placeholder 2">
            <a:extLst>
              <a:ext uri="{FF2B5EF4-FFF2-40B4-BE49-F238E27FC236}">
                <a16:creationId xmlns:a16="http://schemas.microsoft.com/office/drawing/2014/main" id="{097D2AC4-F6B9-F2A9-9773-A3A22C963971}"/>
              </a:ext>
            </a:extLst>
          </p:cNvPr>
          <p:cNvSpPr>
            <a:spLocks noGrp="1"/>
          </p:cNvSpPr>
          <p:nvPr>
            <p:ph type="sldNum" sz="quarter" idx="12"/>
          </p:nvPr>
        </p:nvSpPr>
        <p:spPr/>
        <p:txBody>
          <a:bodyPr/>
          <a:lstStyle/>
          <a:p>
            <a:fld id="{B2571599-55B8-4544-9571-51FBAAB28BA7}" type="slidenum">
              <a:rPr lang="en-NZ" smtClean="0">
                <a:latin typeface="Arial" panose="020B0604020202020204" pitchFamily="34" charset="0"/>
                <a:cs typeface="Arial" panose="020B0604020202020204" pitchFamily="34" charset="0"/>
              </a:rPr>
              <a:t>18</a:t>
            </a:fld>
            <a:endParaRPr lang="en-NZ">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C0EF160-24E0-3E68-00F4-1953A96F3D54}"/>
              </a:ext>
            </a:extLst>
          </p:cNvPr>
          <p:cNvPicPr>
            <a:picLocks noChangeAspect="1"/>
          </p:cNvPicPr>
          <p:nvPr/>
        </p:nvPicPr>
        <p:blipFill rotWithShape="1">
          <a:blip r:embed="rId2"/>
          <a:srcRect l="1881" r="2805"/>
          <a:stretch/>
        </p:blipFill>
        <p:spPr>
          <a:xfrm>
            <a:off x="47307" y="2200848"/>
            <a:ext cx="9049385" cy="3604416"/>
          </a:xfrm>
          <a:prstGeom prst="rect">
            <a:avLst/>
          </a:prstGeom>
        </p:spPr>
      </p:pic>
      <p:sp>
        <p:nvSpPr>
          <p:cNvPr id="6" name="Content Placeholder 5">
            <a:extLst>
              <a:ext uri="{FF2B5EF4-FFF2-40B4-BE49-F238E27FC236}">
                <a16:creationId xmlns:a16="http://schemas.microsoft.com/office/drawing/2014/main" id="{2B5CEF58-3C98-3AF3-7BF1-B9A5D9A0510B}"/>
              </a:ext>
            </a:extLst>
          </p:cNvPr>
          <p:cNvSpPr txBox="1">
            <a:spLocks/>
          </p:cNvSpPr>
          <p:nvPr/>
        </p:nvSpPr>
        <p:spPr>
          <a:xfrm>
            <a:off x="-30577" y="1494424"/>
            <a:ext cx="4978260" cy="5000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just">
              <a:spcBef>
                <a:spcPts val="600"/>
              </a:spcBef>
              <a:spcAft>
                <a:spcPts val="600"/>
              </a:spcAft>
            </a:pPr>
            <a:r>
              <a:rPr lang="en-NZ" sz="1400">
                <a:latin typeface="Arial" panose="020B0604020202020204" pitchFamily="34" charset="0"/>
                <a:ea typeface="Times New Roman" panose="02020603050405020304" pitchFamily="18" charset="0"/>
                <a:cs typeface="Arial" panose="020B0604020202020204" pitchFamily="34" charset="0"/>
              </a:rPr>
              <a:t>Data from Stats NZ 2018 Census</a:t>
            </a:r>
            <a:endParaRPr lang="en-US" sz="140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endParaRPr lang="en-US">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endParaRPr lang="en-NZ">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38246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F8D31-6383-3823-70B5-292EED182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DE1556-0D99-A8A7-D35D-1B218E9B1D85}"/>
              </a:ext>
            </a:extLst>
          </p:cNvPr>
          <p:cNvSpPr>
            <a:spLocks noGrp="1"/>
          </p:cNvSpPr>
          <p:nvPr>
            <p:ph type="title"/>
          </p:nvPr>
        </p:nvSpPr>
        <p:spPr>
          <a:xfrm>
            <a:off x="179512" y="84764"/>
            <a:ext cx="7055380" cy="767687"/>
          </a:xfrm>
        </p:spPr>
        <p:txBody>
          <a:bodyPr/>
          <a:lstStyle/>
          <a:p>
            <a:r>
              <a:rPr lang="en-NZ" sz="3200">
                <a:latin typeface="Arial" panose="020B0604020202020204" pitchFamily="34" charset="0"/>
                <a:cs typeface="Arial" panose="020B0604020202020204" pitchFamily="34" charset="0"/>
              </a:rPr>
              <a:t>Mode Share for Journey to Work</a:t>
            </a:r>
          </a:p>
        </p:txBody>
      </p:sp>
      <p:sp>
        <p:nvSpPr>
          <p:cNvPr id="3" name="Slide Number Placeholder 2">
            <a:extLst>
              <a:ext uri="{FF2B5EF4-FFF2-40B4-BE49-F238E27FC236}">
                <a16:creationId xmlns:a16="http://schemas.microsoft.com/office/drawing/2014/main" id="{56B85161-97A3-8AF2-9E7E-212ABAB97653}"/>
              </a:ext>
            </a:extLst>
          </p:cNvPr>
          <p:cNvSpPr>
            <a:spLocks noGrp="1"/>
          </p:cNvSpPr>
          <p:nvPr>
            <p:ph type="sldNum" sz="quarter" idx="12"/>
          </p:nvPr>
        </p:nvSpPr>
        <p:spPr/>
        <p:txBody>
          <a:bodyPr/>
          <a:lstStyle/>
          <a:p>
            <a:fld id="{B2571599-55B8-4544-9571-51FBAAB28BA7}" type="slidenum">
              <a:rPr lang="en-NZ" smtClean="0">
                <a:latin typeface="Arial" panose="020B0604020202020204" pitchFamily="34" charset="0"/>
                <a:cs typeface="Arial" panose="020B0604020202020204" pitchFamily="34" charset="0"/>
              </a:rPr>
              <a:t>19</a:t>
            </a:fld>
            <a:endParaRPr lang="en-NZ">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1E7FF697-ABF0-DD8B-51AB-CD29209CC8F8}"/>
              </a:ext>
            </a:extLst>
          </p:cNvPr>
          <p:cNvSpPr txBox="1">
            <a:spLocks/>
          </p:cNvSpPr>
          <p:nvPr/>
        </p:nvSpPr>
        <p:spPr>
          <a:xfrm>
            <a:off x="-36512" y="801813"/>
            <a:ext cx="3596977" cy="5232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just">
              <a:spcBef>
                <a:spcPts val="600"/>
              </a:spcBef>
              <a:spcAft>
                <a:spcPts val="600"/>
              </a:spcAft>
            </a:pPr>
            <a:r>
              <a:rPr lang="en-NZ" sz="1400" dirty="0">
                <a:latin typeface="Arial" panose="020B0604020202020204" pitchFamily="34" charset="0"/>
                <a:ea typeface="Times New Roman" panose="02020603050405020304" pitchFamily="18" charset="0"/>
                <a:cs typeface="Arial" panose="020B0604020202020204" pitchFamily="34" charset="0"/>
              </a:rPr>
              <a:t>Data from Stats NZ 2023 Census</a:t>
            </a:r>
          </a:p>
          <a:p>
            <a:pPr algn="just">
              <a:spcBef>
                <a:spcPts val="600"/>
              </a:spcBef>
              <a:spcAft>
                <a:spcPts val="600"/>
              </a:spcAft>
            </a:pPr>
            <a:endParaRPr lang="en-US" sz="14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endParaRPr lang="en-US"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endParaRPr lang="en-NZ" dirty="0">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C62F42D3-F2F5-E10F-DA1D-26BCFF73B4CC}"/>
              </a:ext>
            </a:extLst>
          </p:cNvPr>
          <p:cNvPicPr>
            <a:picLocks noChangeAspect="1"/>
          </p:cNvPicPr>
          <p:nvPr/>
        </p:nvPicPr>
        <p:blipFill>
          <a:blip r:embed="rId2"/>
          <a:stretch>
            <a:fillRect/>
          </a:stretch>
        </p:blipFill>
        <p:spPr>
          <a:xfrm>
            <a:off x="0" y="1729178"/>
            <a:ext cx="9144000" cy="5156205"/>
          </a:xfrm>
          <a:prstGeom prst="rect">
            <a:avLst/>
          </a:prstGeom>
        </p:spPr>
      </p:pic>
      <p:sp>
        <p:nvSpPr>
          <p:cNvPr id="10" name="TextBox 9">
            <a:extLst>
              <a:ext uri="{FF2B5EF4-FFF2-40B4-BE49-F238E27FC236}">
                <a16:creationId xmlns:a16="http://schemas.microsoft.com/office/drawing/2014/main" id="{CDB293EA-FBBA-B282-5AE7-F976CEDB777C}"/>
              </a:ext>
            </a:extLst>
          </p:cNvPr>
          <p:cNvSpPr txBox="1"/>
          <p:nvPr/>
        </p:nvSpPr>
        <p:spPr>
          <a:xfrm>
            <a:off x="0" y="1249596"/>
            <a:ext cx="9144000" cy="523220"/>
          </a:xfrm>
          <a:prstGeom prst="rect">
            <a:avLst/>
          </a:prstGeom>
          <a:solidFill>
            <a:schemeClr val="tx1"/>
          </a:solid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Percentage of population by main means of travel to work, people living in Queenstown-Lakes District and New Zealand, 2023 Census</a:t>
            </a:r>
            <a:endParaRPr lang="en-NZ"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44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A654-6D94-28B3-F8A1-A390DBA24988}"/>
              </a:ext>
            </a:extLst>
          </p:cNvPr>
          <p:cNvSpPr>
            <a:spLocks noGrp="1"/>
          </p:cNvSpPr>
          <p:nvPr>
            <p:ph type="title"/>
          </p:nvPr>
        </p:nvSpPr>
        <p:spPr>
          <a:xfrm>
            <a:off x="179512" y="363158"/>
            <a:ext cx="7055380" cy="905602"/>
          </a:xfrm>
        </p:spPr>
        <p:txBody>
          <a:bodyPr/>
          <a:lstStyle/>
          <a:p>
            <a:r>
              <a:rPr lang="en-NZ" sz="3200" dirty="0">
                <a:solidFill>
                  <a:schemeClr val="tx1"/>
                </a:solidFill>
                <a:latin typeface="Arial" panose="020B0604020202020204" pitchFamily="34" charset="0"/>
                <a:cs typeface="Arial" panose="020B0604020202020204" pitchFamily="34" charset="0"/>
              </a:rPr>
              <a:t>Quarter 1 Report Overall Statement</a:t>
            </a:r>
          </a:p>
        </p:txBody>
      </p:sp>
      <p:sp>
        <p:nvSpPr>
          <p:cNvPr id="3" name="Content Placeholder 2">
            <a:extLst>
              <a:ext uri="{FF2B5EF4-FFF2-40B4-BE49-F238E27FC236}">
                <a16:creationId xmlns:a16="http://schemas.microsoft.com/office/drawing/2014/main" id="{9D337177-6F58-952F-0124-67DFF197EB0D}"/>
              </a:ext>
            </a:extLst>
          </p:cNvPr>
          <p:cNvSpPr>
            <a:spLocks noGrp="1"/>
          </p:cNvSpPr>
          <p:nvPr>
            <p:ph idx="1"/>
          </p:nvPr>
        </p:nvSpPr>
        <p:spPr>
          <a:xfrm>
            <a:off x="179512" y="1401682"/>
            <a:ext cx="8363884" cy="4835630"/>
          </a:xfrm>
        </p:spPr>
        <p:txBody>
          <a:bodyPr>
            <a:normAutofit fontScale="92500" lnSpcReduction="10000"/>
          </a:bodyPr>
          <a:lstStyle/>
          <a:p>
            <a:r>
              <a:rPr lang="en-NZ" dirty="0">
                <a:latin typeface="Arial" panose="020B0604020202020204" pitchFamily="34" charset="0"/>
                <a:cs typeface="Arial" panose="020B0604020202020204" pitchFamily="34" charset="0"/>
              </a:rPr>
              <a:t>Total cycle counts on Active Travel route counters (new counters added for 2025/26) are 77,523 trips.</a:t>
            </a:r>
          </a:p>
          <a:p>
            <a:r>
              <a:rPr lang="en-NZ" dirty="0">
                <a:latin typeface="Arial" panose="020B0604020202020204" pitchFamily="34" charset="0"/>
                <a:cs typeface="Arial" panose="020B0604020202020204" pitchFamily="34" charset="0"/>
              </a:rPr>
              <a:t>Total pedestrian counts across the Active Travel route counters (new counters added for 2025/26) are 113,376 trips. </a:t>
            </a:r>
          </a:p>
          <a:p>
            <a:r>
              <a:rPr lang="en-US" dirty="0">
                <a:latin typeface="Arial" panose="020B0604020202020204" pitchFamily="34" charset="0"/>
                <a:ea typeface="Calibri" panose="020F0502020204030204" pitchFamily="34" charset="0"/>
                <a:cs typeface="Arial" panose="020B0604020202020204" pitchFamily="34" charset="0"/>
              </a:rPr>
              <a:t>Queenstown bus patronage for 2024/25* is 1,966,086 trips – representing an increase of 4% from 2023/24.</a:t>
            </a:r>
          </a:p>
          <a:p>
            <a:pPr lvl="1"/>
            <a:r>
              <a:rPr lang="en-US" dirty="0">
                <a:latin typeface="Arial" panose="020B0604020202020204" pitchFamily="34" charset="0"/>
                <a:ea typeface="Calibri" panose="020F0502020204030204" pitchFamily="34" charset="0"/>
                <a:cs typeface="Arial" panose="020B0604020202020204" pitchFamily="34" charset="0"/>
              </a:rPr>
              <a:t>In comparison to growth across the district, the Whakatipu area had a 1.7% increase in resident population for 2024/25 from 2023/24. </a:t>
            </a:r>
          </a:p>
          <a:p>
            <a:r>
              <a:rPr lang="en-US" dirty="0">
                <a:latin typeface="Arial" panose="020B0604020202020204" pitchFamily="34" charset="0"/>
                <a:ea typeface="Calibri" panose="020F0502020204030204" pitchFamily="34" charset="0"/>
                <a:cs typeface="Arial" panose="020B0604020202020204" pitchFamily="34" charset="0"/>
              </a:rPr>
              <a:t>Queenstown ferry patronage for 2024/25 is 77,123 trips – representing a decrease of 4% from 2023/24.</a:t>
            </a:r>
          </a:p>
          <a:p>
            <a:r>
              <a:rPr lang="en-US" dirty="0">
                <a:latin typeface="Arial" panose="020B0604020202020204" pitchFamily="34" charset="0"/>
                <a:cs typeface="Arial" panose="020B0604020202020204" pitchFamily="34" charset="0"/>
              </a:rPr>
              <a:t>Bus reliability in Queenstown increased from an average of 88.03% in Q4 2023/24* to an average of 91.1% in Q4 2024/25.</a:t>
            </a:r>
          </a:p>
          <a:p>
            <a:r>
              <a:rPr lang="en-US" dirty="0">
                <a:latin typeface="Arial" panose="020B0604020202020204" pitchFamily="34" charset="0"/>
                <a:cs typeface="Arial" panose="020B0604020202020204" pitchFamily="34" charset="0"/>
              </a:rPr>
              <a:t>Traffic counts continue to increase with particularly noticeable increases at the SH6 between the BP roundabout and Airport, Kawarau Falls Bridge and SH6 south of Peninsula Rd counter sites.</a:t>
            </a:r>
            <a:endParaRPr lang="en-NZ"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401BD80-7627-161A-0A7F-6DD6F9250E13}"/>
              </a:ext>
            </a:extLst>
          </p:cNvPr>
          <p:cNvSpPr>
            <a:spLocks noGrp="1"/>
          </p:cNvSpPr>
          <p:nvPr>
            <p:ph type="sldNum" sz="quarter" idx="12"/>
          </p:nvPr>
        </p:nvSpPr>
        <p:spPr/>
        <p:txBody>
          <a:bodyPr/>
          <a:lstStyle/>
          <a:p>
            <a:fld id="{B2571599-55B8-4544-9571-51FBAAB28BA7}" type="slidenum">
              <a:rPr lang="en-NZ" smtClean="0">
                <a:latin typeface="Arial" panose="020B0604020202020204" pitchFamily="34" charset="0"/>
                <a:cs typeface="Arial" panose="020B0604020202020204" pitchFamily="34" charset="0"/>
              </a:rPr>
              <a:t>2</a:t>
            </a:fld>
            <a:endParaRPr lang="en-NZ">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9909C14-D55F-42A8-780E-014D98D6D8C8}"/>
              </a:ext>
            </a:extLst>
          </p:cNvPr>
          <p:cNvSpPr txBox="1"/>
          <p:nvPr/>
        </p:nvSpPr>
        <p:spPr>
          <a:xfrm>
            <a:off x="179512" y="6465477"/>
            <a:ext cx="6192688"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 At the time of report publication, ORC have only released data on public transport through to the end of the 2024/25 financial year</a:t>
            </a:r>
            <a:endParaRPr lang="en-N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013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E74E-113D-659C-A78F-07C46D9DDD2A}"/>
              </a:ext>
            </a:extLst>
          </p:cNvPr>
          <p:cNvSpPr>
            <a:spLocks noGrp="1"/>
          </p:cNvSpPr>
          <p:nvPr>
            <p:ph type="title"/>
          </p:nvPr>
        </p:nvSpPr>
        <p:spPr>
          <a:xfrm>
            <a:off x="107504" y="404664"/>
            <a:ext cx="7055380" cy="1021229"/>
          </a:xfrm>
        </p:spPr>
        <p:txBody>
          <a:bodyPr/>
          <a:lstStyle/>
          <a:p>
            <a:r>
              <a:rPr lang="en-NZ" sz="3200">
                <a:latin typeface="Arial" panose="020B0604020202020204" pitchFamily="34" charset="0"/>
                <a:cs typeface="Arial" panose="020B0604020202020204" pitchFamily="34" charset="0"/>
              </a:rPr>
              <a:t>Mode Share for Journey to Education</a:t>
            </a:r>
          </a:p>
        </p:txBody>
      </p:sp>
      <p:sp>
        <p:nvSpPr>
          <p:cNvPr id="3" name="Slide Number Placeholder 2">
            <a:extLst>
              <a:ext uri="{FF2B5EF4-FFF2-40B4-BE49-F238E27FC236}">
                <a16:creationId xmlns:a16="http://schemas.microsoft.com/office/drawing/2014/main" id="{81C403C4-A7B0-E6A8-3567-D0CA346A2CB0}"/>
              </a:ext>
            </a:extLst>
          </p:cNvPr>
          <p:cNvSpPr>
            <a:spLocks noGrp="1"/>
          </p:cNvSpPr>
          <p:nvPr>
            <p:ph type="sldNum" sz="quarter" idx="12"/>
          </p:nvPr>
        </p:nvSpPr>
        <p:spPr/>
        <p:txBody>
          <a:bodyPr/>
          <a:lstStyle/>
          <a:p>
            <a:fld id="{B2571599-55B8-4544-9571-51FBAAB28BA7}" type="slidenum">
              <a:rPr lang="en-NZ" smtClean="0">
                <a:latin typeface="Arial" panose="020B0604020202020204" pitchFamily="34" charset="0"/>
                <a:cs typeface="Arial" panose="020B0604020202020204" pitchFamily="34" charset="0"/>
              </a:rPr>
              <a:t>20</a:t>
            </a:fld>
            <a:endParaRPr lang="en-NZ">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B3080E7-52E5-610C-7447-1789AF292C97}"/>
              </a:ext>
            </a:extLst>
          </p:cNvPr>
          <p:cNvPicPr>
            <a:picLocks noChangeAspect="1"/>
          </p:cNvPicPr>
          <p:nvPr/>
        </p:nvPicPr>
        <p:blipFill>
          <a:blip r:embed="rId2"/>
          <a:srcRect r="2980"/>
          <a:stretch/>
        </p:blipFill>
        <p:spPr>
          <a:xfrm>
            <a:off x="35496" y="1844824"/>
            <a:ext cx="9021372" cy="3528392"/>
          </a:xfrm>
          <a:prstGeom prst="rect">
            <a:avLst/>
          </a:prstGeom>
        </p:spPr>
      </p:pic>
      <p:sp>
        <p:nvSpPr>
          <p:cNvPr id="4" name="Content Placeholder 5">
            <a:extLst>
              <a:ext uri="{FF2B5EF4-FFF2-40B4-BE49-F238E27FC236}">
                <a16:creationId xmlns:a16="http://schemas.microsoft.com/office/drawing/2014/main" id="{FA84E4AC-749E-6B90-BB71-EBBA0F9572FD}"/>
              </a:ext>
            </a:extLst>
          </p:cNvPr>
          <p:cNvSpPr txBox="1">
            <a:spLocks/>
          </p:cNvSpPr>
          <p:nvPr/>
        </p:nvSpPr>
        <p:spPr>
          <a:xfrm>
            <a:off x="107504" y="1344784"/>
            <a:ext cx="4978260" cy="5000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just">
              <a:spcBef>
                <a:spcPts val="600"/>
              </a:spcBef>
              <a:spcAft>
                <a:spcPts val="600"/>
              </a:spcAft>
            </a:pPr>
            <a:r>
              <a:rPr lang="en-NZ" sz="1400" dirty="0">
                <a:latin typeface="Arial" panose="020B0604020202020204" pitchFamily="34" charset="0"/>
                <a:ea typeface="Times New Roman" panose="02020603050405020304" pitchFamily="18" charset="0"/>
                <a:cs typeface="Arial" panose="020B0604020202020204" pitchFamily="34" charset="0"/>
              </a:rPr>
              <a:t>Data sourced from Stats NZ 2018 Census</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endParaRPr lang="en-US"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endParaRPr lang="en-NZ"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604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42C7C-E997-AF98-B5EF-663AF7A60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ED8B8-BCBF-61DA-E81D-59D6AE832A28}"/>
              </a:ext>
            </a:extLst>
          </p:cNvPr>
          <p:cNvSpPr>
            <a:spLocks noGrp="1"/>
          </p:cNvSpPr>
          <p:nvPr>
            <p:ph type="title"/>
          </p:nvPr>
        </p:nvSpPr>
        <p:spPr>
          <a:xfrm>
            <a:off x="179512" y="28055"/>
            <a:ext cx="7055380" cy="1021229"/>
          </a:xfrm>
        </p:spPr>
        <p:txBody>
          <a:bodyPr/>
          <a:lstStyle/>
          <a:p>
            <a:r>
              <a:rPr lang="en-NZ" sz="3200">
                <a:latin typeface="Arial" panose="020B0604020202020204" pitchFamily="34" charset="0"/>
                <a:cs typeface="Arial" panose="020B0604020202020204" pitchFamily="34" charset="0"/>
              </a:rPr>
              <a:t>Mode Share for Journey to Education</a:t>
            </a:r>
          </a:p>
        </p:txBody>
      </p:sp>
      <p:sp>
        <p:nvSpPr>
          <p:cNvPr id="3" name="Slide Number Placeholder 2">
            <a:extLst>
              <a:ext uri="{FF2B5EF4-FFF2-40B4-BE49-F238E27FC236}">
                <a16:creationId xmlns:a16="http://schemas.microsoft.com/office/drawing/2014/main" id="{77B6FBDE-F1CF-31BA-30C6-D07485143E3A}"/>
              </a:ext>
            </a:extLst>
          </p:cNvPr>
          <p:cNvSpPr>
            <a:spLocks noGrp="1"/>
          </p:cNvSpPr>
          <p:nvPr>
            <p:ph type="sldNum" sz="quarter" idx="12"/>
          </p:nvPr>
        </p:nvSpPr>
        <p:spPr/>
        <p:txBody>
          <a:bodyPr/>
          <a:lstStyle/>
          <a:p>
            <a:fld id="{B2571599-55B8-4544-9571-51FBAAB28BA7}" type="slidenum">
              <a:rPr lang="en-NZ" smtClean="0">
                <a:latin typeface="Arial" panose="020B0604020202020204" pitchFamily="34" charset="0"/>
                <a:cs typeface="Arial" panose="020B0604020202020204" pitchFamily="34" charset="0"/>
              </a:rPr>
              <a:t>21</a:t>
            </a:fld>
            <a:endParaRPr lang="en-NZ">
              <a:latin typeface="Arial" panose="020B0604020202020204" pitchFamily="34" charset="0"/>
              <a:cs typeface="Arial" panose="020B0604020202020204" pitchFamily="34" charset="0"/>
            </a:endParaRPr>
          </a:p>
        </p:txBody>
      </p:sp>
      <p:sp>
        <p:nvSpPr>
          <p:cNvPr id="4" name="Content Placeholder 5">
            <a:extLst>
              <a:ext uri="{FF2B5EF4-FFF2-40B4-BE49-F238E27FC236}">
                <a16:creationId xmlns:a16="http://schemas.microsoft.com/office/drawing/2014/main" id="{9F4D46F7-9005-462D-1807-54E51902AF43}"/>
              </a:ext>
            </a:extLst>
          </p:cNvPr>
          <p:cNvSpPr txBox="1">
            <a:spLocks/>
          </p:cNvSpPr>
          <p:nvPr/>
        </p:nvSpPr>
        <p:spPr>
          <a:xfrm>
            <a:off x="8542" y="692474"/>
            <a:ext cx="4978260" cy="5000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just">
              <a:spcBef>
                <a:spcPts val="600"/>
              </a:spcBef>
              <a:spcAft>
                <a:spcPts val="600"/>
              </a:spcAft>
            </a:pPr>
            <a:r>
              <a:rPr lang="en-NZ" sz="1400" dirty="0">
                <a:latin typeface="Arial" panose="020B0604020202020204" pitchFamily="34" charset="0"/>
                <a:ea typeface="Times New Roman" panose="02020603050405020304" pitchFamily="18" charset="0"/>
                <a:cs typeface="Arial" panose="020B0604020202020204" pitchFamily="34" charset="0"/>
              </a:rPr>
              <a:t>Data sourced from Stats NZ 2023 Census</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endParaRPr lang="en-US"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endParaRPr lang="en-NZ" dirty="0">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423A1EA7-9B06-8E3D-1FBD-AEA4B8E091C1}"/>
              </a:ext>
            </a:extLst>
          </p:cNvPr>
          <p:cNvPicPr>
            <a:picLocks noChangeAspect="1"/>
          </p:cNvPicPr>
          <p:nvPr/>
        </p:nvPicPr>
        <p:blipFill>
          <a:blip r:embed="rId2"/>
          <a:stretch>
            <a:fillRect/>
          </a:stretch>
        </p:blipFill>
        <p:spPr>
          <a:xfrm>
            <a:off x="0" y="1647964"/>
            <a:ext cx="9144000" cy="5237420"/>
          </a:xfrm>
          <a:prstGeom prst="rect">
            <a:avLst/>
          </a:prstGeom>
        </p:spPr>
      </p:pic>
      <p:sp>
        <p:nvSpPr>
          <p:cNvPr id="7" name="TextBox 6">
            <a:extLst>
              <a:ext uri="{FF2B5EF4-FFF2-40B4-BE49-F238E27FC236}">
                <a16:creationId xmlns:a16="http://schemas.microsoft.com/office/drawing/2014/main" id="{12EED8EB-E032-35BE-08DE-7F891E9D4E70}"/>
              </a:ext>
            </a:extLst>
          </p:cNvPr>
          <p:cNvSpPr txBox="1"/>
          <p:nvPr/>
        </p:nvSpPr>
        <p:spPr>
          <a:xfrm>
            <a:off x="0" y="1124744"/>
            <a:ext cx="9144000" cy="523220"/>
          </a:xfrm>
          <a:prstGeom prst="rect">
            <a:avLst/>
          </a:prstGeom>
          <a:solidFill>
            <a:schemeClr val="tx1"/>
          </a:solid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Percentage of population by main means of travel to education, people living in Queenstown-Lakes District and New Zealand, 2023 Census</a:t>
            </a:r>
            <a:endParaRPr lang="en-NZ"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440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A967-1E9E-7A66-4342-CE1D37506B6D}"/>
              </a:ext>
            </a:extLst>
          </p:cNvPr>
          <p:cNvSpPr>
            <a:spLocks noGrp="1"/>
          </p:cNvSpPr>
          <p:nvPr>
            <p:ph type="title"/>
          </p:nvPr>
        </p:nvSpPr>
        <p:spPr>
          <a:xfrm>
            <a:off x="179512" y="353347"/>
            <a:ext cx="7055380" cy="767687"/>
          </a:xfrm>
        </p:spPr>
        <p:txBody>
          <a:bodyPr/>
          <a:lstStyle/>
          <a:p>
            <a:r>
              <a:rPr lang="en-US" sz="2800">
                <a:latin typeface="Arial" panose="020B0604020202020204" pitchFamily="34" charset="0"/>
                <a:cs typeface="Arial" panose="020B0604020202020204" pitchFamily="34" charset="0"/>
              </a:rPr>
              <a:t>Number of motor vehicles per household</a:t>
            </a:r>
            <a:endParaRPr lang="en-NZ" sz="28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C2DC5FD-BD50-4266-F41E-8C16461E11B6}"/>
              </a:ext>
            </a:extLst>
          </p:cNvPr>
          <p:cNvSpPr>
            <a:spLocks noGrp="1"/>
          </p:cNvSpPr>
          <p:nvPr>
            <p:ph idx="1"/>
          </p:nvPr>
        </p:nvSpPr>
        <p:spPr>
          <a:xfrm>
            <a:off x="351374" y="1412776"/>
            <a:ext cx="8541105" cy="5256584"/>
          </a:xfrm>
        </p:spPr>
        <p:txBody>
          <a:bodyPr>
            <a:normAutofit fontScale="70000" lnSpcReduction="20000"/>
          </a:bodyPr>
          <a:lstStyle/>
          <a:p>
            <a:r>
              <a:rPr lang="en-NZ" sz="2000">
                <a:latin typeface="Arial" panose="020B0604020202020204" pitchFamily="34" charset="0"/>
                <a:ea typeface="Times New Roman" panose="02020603050405020304" pitchFamily="18" charset="0"/>
                <a:cs typeface="Arial" panose="020B0604020202020204" pitchFamily="34" charset="0"/>
              </a:rPr>
              <a:t>Data sourced from Stats NZ 2023 Census</a:t>
            </a:r>
            <a:endParaRPr lang="en-US" sz="2000">
              <a:latin typeface="Arial" panose="020B0604020202020204" pitchFamily="34" charset="0"/>
              <a:ea typeface="Times New Roman" panose="02020603050405020304" pitchFamily="18" charset="0"/>
              <a:cs typeface="Arial" panose="020B0604020202020204" pitchFamily="34" charset="0"/>
            </a:endParaRPr>
          </a:p>
          <a:p>
            <a:r>
              <a:rPr lang="en-NZ">
                <a:latin typeface="Arial" panose="020B0604020202020204" pitchFamily="34" charset="0"/>
                <a:cs typeface="Arial" panose="020B0604020202020204" pitchFamily="34" charset="0"/>
              </a:rPr>
              <a:t>The following graph shows the number of motor vehicles for households in Queenstown – Lakes District (columns) compared with New Zealand (horizontal lines)</a:t>
            </a:r>
          </a:p>
          <a:p>
            <a:r>
              <a:rPr lang="en-US" b="0" i="0">
                <a:effectLst/>
                <a:latin typeface="Arial" panose="020B0604020202020204" pitchFamily="34" charset="0"/>
                <a:cs typeface="Arial" panose="020B0604020202020204" pitchFamily="34" charset="0"/>
              </a:rPr>
              <a:t>Number of motor vehicles identifies vehicles that are available for private use by the usual residents of private dwellings. These vehicles must be mechanically operational but not necessarily licensed or with a current warrant of fitness</a:t>
            </a:r>
          </a:p>
          <a:p>
            <a:endParaRPr lang="en-US">
              <a:latin typeface="Arial" panose="020B0604020202020204" pitchFamily="34" charset="0"/>
              <a:cs typeface="Arial" panose="020B0604020202020204" pitchFamily="34" charset="0"/>
            </a:endParaRPr>
          </a:p>
          <a:p>
            <a:pPr algn="l">
              <a:buNone/>
            </a:pPr>
            <a:r>
              <a:rPr lang="en-US" b="0" i="0">
                <a:effectLst/>
                <a:latin typeface="Arial" panose="020B0604020202020204" pitchFamily="34" charset="0"/>
                <a:cs typeface="Arial" panose="020B0604020202020204" pitchFamily="34" charset="0"/>
              </a:rPr>
              <a:t>Motor vehicles include:</a:t>
            </a:r>
          </a:p>
          <a:p>
            <a:pPr algn="l">
              <a:lnSpc>
                <a:spcPct val="120000"/>
              </a:lnSpc>
              <a:spcBef>
                <a:spcPts val="300"/>
              </a:spcBef>
              <a:spcAft>
                <a:spcPts val="300"/>
              </a:spcAft>
              <a:buFont typeface="Century Gothic" panose="020B0502020202020204" pitchFamily="34" charset="0"/>
              <a:buChar char="►"/>
            </a:pPr>
            <a:r>
              <a:rPr lang="en-US" b="0" i="0">
                <a:effectLst/>
                <a:latin typeface="Arial" panose="020B0604020202020204" pitchFamily="34" charset="0"/>
                <a:cs typeface="Arial" panose="020B0604020202020204" pitchFamily="34" charset="0"/>
              </a:rPr>
              <a:t>Business vehicles available for private use by people in the dwelling</a:t>
            </a:r>
          </a:p>
          <a:p>
            <a:pPr algn="l">
              <a:lnSpc>
                <a:spcPct val="120000"/>
              </a:lnSpc>
              <a:spcBef>
                <a:spcPts val="300"/>
              </a:spcBef>
              <a:spcAft>
                <a:spcPts val="300"/>
              </a:spcAft>
              <a:buFont typeface="Century Gothic" panose="020B0502020202020204" pitchFamily="34" charset="0"/>
              <a:buChar char="►"/>
            </a:pPr>
            <a:r>
              <a:rPr lang="en-US">
                <a:latin typeface="Arial" panose="020B0604020202020204" pitchFamily="34" charset="0"/>
                <a:cs typeface="Arial" panose="020B0604020202020204" pitchFamily="34" charset="0"/>
              </a:rPr>
              <a:t>C</a:t>
            </a:r>
            <a:r>
              <a:rPr lang="en-US" b="0" i="0">
                <a:effectLst/>
                <a:latin typeface="Arial" panose="020B0604020202020204" pitchFamily="34" charset="0"/>
                <a:cs typeface="Arial" panose="020B0604020202020204" pitchFamily="34" charset="0"/>
              </a:rPr>
              <a:t>ars, four-wheel drive vehicles, station wagons, trucks, vans, and other vehicles used on public roads</a:t>
            </a:r>
          </a:p>
          <a:p>
            <a:pPr algn="l">
              <a:lnSpc>
                <a:spcPct val="120000"/>
              </a:lnSpc>
              <a:spcBef>
                <a:spcPts val="300"/>
              </a:spcBef>
              <a:spcAft>
                <a:spcPts val="300"/>
              </a:spcAft>
              <a:buFont typeface="Century Gothic" panose="020B0502020202020204" pitchFamily="34" charset="0"/>
              <a:buChar char="►"/>
            </a:pPr>
            <a:r>
              <a:rPr lang="en-US">
                <a:latin typeface="Arial" panose="020B0604020202020204" pitchFamily="34" charset="0"/>
                <a:cs typeface="Arial" panose="020B0604020202020204" pitchFamily="34" charset="0"/>
              </a:rPr>
              <a:t>H</a:t>
            </a:r>
            <a:r>
              <a:rPr lang="en-US" b="0" i="0">
                <a:effectLst/>
                <a:latin typeface="Arial" panose="020B0604020202020204" pitchFamily="34" charset="0"/>
                <a:cs typeface="Arial" panose="020B0604020202020204" pitchFamily="34" charset="0"/>
              </a:rPr>
              <a:t>ired or long-term leased vehicles</a:t>
            </a:r>
          </a:p>
          <a:p>
            <a:pPr algn="l">
              <a:lnSpc>
                <a:spcPct val="120000"/>
              </a:lnSpc>
              <a:spcBef>
                <a:spcPts val="300"/>
              </a:spcBef>
              <a:spcAft>
                <a:spcPts val="300"/>
              </a:spcAft>
              <a:buFont typeface="Century Gothic" panose="020B0502020202020204" pitchFamily="34" charset="0"/>
              <a:buChar char="►"/>
            </a:pPr>
            <a:r>
              <a:rPr lang="en-US">
                <a:latin typeface="Arial" panose="020B0604020202020204" pitchFamily="34" charset="0"/>
                <a:cs typeface="Arial" panose="020B0604020202020204" pitchFamily="34" charset="0"/>
              </a:rPr>
              <a:t>V</a:t>
            </a:r>
            <a:r>
              <a:rPr lang="en-US" b="0" i="0">
                <a:effectLst/>
                <a:latin typeface="Arial" panose="020B0604020202020204" pitchFamily="34" charset="0"/>
                <a:cs typeface="Arial" panose="020B0604020202020204" pitchFamily="34" charset="0"/>
              </a:rPr>
              <a:t>ehicles temporarily under repair.</a:t>
            </a:r>
            <a:br>
              <a:rPr lang="en-US" b="0" i="0">
                <a:effectLst/>
                <a:latin typeface="Arial" panose="020B0604020202020204" pitchFamily="34" charset="0"/>
                <a:cs typeface="Arial" panose="020B0604020202020204" pitchFamily="34" charset="0"/>
              </a:rPr>
            </a:br>
            <a:endParaRPr lang="en-US" b="0" i="0">
              <a:effectLst/>
              <a:latin typeface="Arial" panose="020B0604020202020204" pitchFamily="34" charset="0"/>
              <a:cs typeface="Arial" panose="020B0604020202020204" pitchFamily="34" charset="0"/>
            </a:endParaRPr>
          </a:p>
          <a:p>
            <a:pPr algn="l">
              <a:buNone/>
            </a:pPr>
            <a:r>
              <a:rPr lang="en-US" b="0" i="0">
                <a:effectLst/>
                <a:latin typeface="Arial" panose="020B0604020202020204" pitchFamily="34" charset="0"/>
                <a:cs typeface="Arial" panose="020B0604020202020204" pitchFamily="34" charset="0"/>
              </a:rPr>
              <a:t>They do not include:</a:t>
            </a:r>
          </a:p>
          <a:p>
            <a:pPr algn="l">
              <a:lnSpc>
                <a:spcPct val="120000"/>
              </a:lnSpc>
              <a:spcBef>
                <a:spcPts val="300"/>
              </a:spcBef>
              <a:spcAft>
                <a:spcPts val="300"/>
              </a:spcAft>
              <a:buFont typeface="Century Gothic" panose="020B0502020202020204" pitchFamily="34" charset="0"/>
              <a:buChar char="►"/>
            </a:pPr>
            <a:r>
              <a:rPr lang="en-US" b="0" i="0">
                <a:effectLst/>
                <a:latin typeface="Arial" panose="020B0604020202020204" pitchFamily="34" charset="0"/>
                <a:cs typeface="Arial" panose="020B0604020202020204" pitchFamily="34" charset="0"/>
              </a:rPr>
              <a:t>Farm vehicles not licensed for road use</a:t>
            </a:r>
          </a:p>
          <a:p>
            <a:pPr algn="l">
              <a:lnSpc>
                <a:spcPct val="120000"/>
              </a:lnSpc>
              <a:spcBef>
                <a:spcPts val="300"/>
              </a:spcBef>
              <a:spcAft>
                <a:spcPts val="300"/>
              </a:spcAft>
              <a:buFont typeface="Century Gothic" panose="020B0502020202020204" pitchFamily="34" charset="0"/>
              <a:buChar char="►"/>
            </a:pPr>
            <a:r>
              <a:rPr lang="en-US">
                <a:latin typeface="Arial" panose="020B0604020202020204" pitchFamily="34" charset="0"/>
                <a:cs typeface="Arial" panose="020B0604020202020204" pitchFamily="34" charset="0"/>
              </a:rPr>
              <a:t>M</a:t>
            </a:r>
            <a:r>
              <a:rPr lang="en-US" b="0" i="0">
                <a:effectLst/>
                <a:latin typeface="Arial" panose="020B0604020202020204" pitchFamily="34" charset="0"/>
                <a:cs typeface="Arial" panose="020B0604020202020204" pitchFamily="34" charset="0"/>
              </a:rPr>
              <a:t>otorbikes or scooters</a:t>
            </a:r>
          </a:p>
          <a:p>
            <a:pPr algn="l">
              <a:lnSpc>
                <a:spcPct val="120000"/>
              </a:lnSpc>
              <a:spcBef>
                <a:spcPts val="300"/>
              </a:spcBef>
              <a:spcAft>
                <a:spcPts val="300"/>
              </a:spcAft>
              <a:buFont typeface="Century Gothic" panose="020B0502020202020204" pitchFamily="34" charset="0"/>
              <a:buChar char="►"/>
            </a:pPr>
            <a:r>
              <a:rPr lang="en-US">
                <a:latin typeface="Arial" panose="020B0604020202020204" pitchFamily="34" charset="0"/>
                <a:cs typeface="Arial" panose="020B0604020202020204" pitchFamily="34" charset="0"/>
              </a:rPr>
              <a:t>V</a:t>
            </a:r>
            <a:r>
              <a:rPr lang="en-US" b="0" i="0">
                <a:effectLst/>
                <a:latin typeface="Arial" panose="020B0604020202020204" pitchFamily="34" charset="0"/>
                <a:cs typeface="Arial" panose="020B0604020202020204" pitchFamily="34" charset="0"/>
              </a:rPr>
              <a:t>ehicles used only for business</a:t>
            </a:r>
            <a:endParaRPr lang="en-US">
              <a:latin typeface="Arial" panose="020B0604020202020204" pitchFamily="34" charset="0"/>
              <a:cs typeface="Arial" panose="020B0604020202020204" pitchFamily="34" charset="0"/>
            </a:endParaRPr>
          </a:p>
          <a:p>
            <a:pPr algn="l">
              <a:lnSpc>
                <a:spcPct val="120000"/>
              </a:lnSpc>
              <a:spcBef>
                <a:spcPts val="300"/>
              </a:spcBef>
              <a:spcAft>
                <a:spcPts val="300"/>
              </a:spcAft>
              <a:buFont typeface="Century Gothic" panose="020B0502020202020204" pitchFamily="34" charset="0"/>
              <a:buChar char="►"/>
            </a:pPr>
            <a:r>
              <a:rPr lang="en-US" b="0" i="0">
                <a:effectLst/>
                <a:latin typeface="Arial" panose="020B0604020202020204" pitchFamily="34" charset="0"/>
                <a:cs typeface="Arial" panose="020B0604020202020204" pitchFamily="34" charset="0"/>
              </a:rPr>
              <a:t>Vehicles that belong to visitors</a:t>
            </a:r>
          </a:p>
          <a:p>
            <a:pPr algn="l">
              <a:lnSpc>
                <a:spcPct val="120000"/>
              </a:lnSpc>
              <a:spcBef>
                <a:spcPts val="300"/>
              </a:spcBef>
              <a:spcAft>
                <a:spcPts val="300"/>
              </a:spcAft>
              <a:buFont typeface="Century Gothic" panose="020B0502020202020204" pitchFamily="34" charset="0"/>
              <a:buChar char="►"/>
            </a:pPr>
            <a:r>
              <a:rPr lang="en-US" b="0" i="0">
                <a:effectLst/>
                <a:latin typeface="Arial" panose="020B0604020202020204" pitchFamily="34" charset="0"/>
                <a:cs typeface="Arial" panose="020B0604020202020204" pitchFamily="34" charset="0"/>
              </a:rPr>
              <a:t>Vehicles occasionally borrowed from another household.</a:t>
            </a:r>
          </a:p>
          <a:p>
            <a:endParaRPr lang="en-NZ"/>
          </a:p>
        </p:txBody>
      </p:sp>
      <p:sp>
        <p:nvSpPr>
          <p:cNvPr id="4" name="Slide Number Placeholder 3">
            <a:extLst>
              <a:ext uri="{FF2B5EF4-FFF2-40B4-BE49-F238E27FC236}">
                <a16:creationId xmlns:a16="http://schemas.microsoft.com/office/drawing/2014/main" id="{B1D19D60-AC3E-4B83-DF9E-19FAC8F46722}"/>
              </a:ext>
            </a:extLst>
          </p:cNvPr>
          <p:cNvSpPr>
            <a:spLocks noGrp="1"/>
          </p:cNvSpPr>
          <p:nvPr>
            <p:ph type="sldNum" sz="quarter" idx="12"/>
          </p:nvPr>
        </p:nvSpPr>
        <p:spPr/>
        <p:txBody>
          <a:bodyPr/>
          <a:lstStyle/>
          <a:p>
            <a:fld id="{B2571599-55B8-4544-9571-51FBAAB28BA7}" type="slidenum">
              <a:rPr lang="en-NZ" smtClean="0">
                <a:latin typeface="Arial" panose="020B0604020202020204" pitchFamily="34" charset="0"/>
                <a:cs typeface="Arial" panose="020B0604020202020204" pitchFamily="34" charset="0"/>
              </a:rPr>
              <a:t>22</a:t>
            </a:fld>
            <a:endParaRPr lang="en-N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1351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97AC9-9537-7E72-408B-5434A3F0E1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708B47-E8F8-F3EA-BEE8-5FB91DDFE994}"/>
              </a:ext>
            </a:extLst>
          </p:cNvPr>
          <p:cNvSpPr>
            <a:spLocks noGrp="1"/>
          </p:cNvSpPr>
          <p:nvPr>
            <p:ph type="title"/>
          </p:nvPr>
        </p:nvSpPr>
        <p:spPr>
          <a:xfrm>
            <a:off x="179512" y="103327"/>
            <a:ext cx="7055380" cy="767687"/>
          </a:xfrm>
        </p:spPr>
        <p:txBody>
          <a:bodyPr/>
          <a:lstStyle/>
          <a:p>
            <a:r>
              <a:rPr lang="en-US" sz="2800">
                <a:latin typeface="Arial" panose="020B0604020202020204" pitchFamily="34" charset="0"/>
                <a:cs typeface="Arial" panose="020B0604020202020204" pitchFamily="34" charset="0"/>
              </a:rPr>
              <a:t>Number of motor vehicles per household</a:t>
            </a:r>
            <a:endParaRPr lang="en-NZ" sz="28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582D8C2-44C1-0352-661F-A3176F52016C}"/>
              </a:ext>
            </a:extLst>
          </p:cNvPr>
          <p:cNvSpPr>
            <a:spLocks noGrp="1"/>
          </p:cNvSpPr>
          <p:nvPr>
            <p:ph type="sldNum" sz="quarter" idx="12"/>
          </p:nvPr>
        </p:nvSpPr>
        <p:spPr/>
        <p:txBody>
          <a:bodyPr/>
          <a:lstStyle/>
          <a:p>
            <a:fld id="{B2571599-55B8-4544-9571-51FBAAB28BA7}" type="slidenum">
              <a:rPr lang="en-NZ" smtClean="0">
                <a:latin typeface="Arial" panose="020B0604020202020204" pitchFamily="34" charset="0"/>
                <a:cs typeface="Arial" panose="020B0604020202020204" pitchFamily="34" charset="0"/>
              </a:rPr>
              <a:t>23</a:t>
            </a:fld>
            <a:endParaRPr lang="en-NZ">
              <a:latin typeface="Arial" panose="020B0604020202020204" pitchFamily="34" charset="0"/>
              <a:cs typeface="Arial" panose="020B0604020202020204" pitchFamily="34" charset="0"/>
            </a:endParaRPr>
          </a:p>
        </p:txBody>
      </p:sp>
      <p:sp>
        <p:nvSpPr>
          <p:cNvPr id="7" name="Content Placeholder 5">
            <a:extLst>
              <a:ext uri="{FF2B5EF4-FFF2-40B4-BE49-F238E27FC236}">
                <a16:creationId xmlns:a16="http://schemas.microsoft.com/office/drawing/2014/main" id="{1F7D9E65-B161-1DC8-65F0-C1336A35AA84}"/>
              </a:ext>
            </a:extLst>
          </p:cNvPr>
          <p:cNvSpPr txBox="1">
            <a:spLocks/>
          </p:cNvSpPr>
          <p:nvPr/>
        </p:nvSpPr>
        <p:spPr>
          <a:xfrm>
            <a:off x="-6424" y="871014"/>
            <a:ext cx="4978260" cy="5000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just">
              <a:spcBef>
                <a:spcPts val="600"/>
              </a:spcBef>
              <a:spcAft>
                <a:spcPts val="600"/>
              </a:spcAft>
            </a:pPr>
            <a:r>
              <a:rPr lang="en-NZ" sz="1400" dirty="0">
                <a:latin typeface="Arial" panose="020B0604020202020204" pitchFamily="34" charset="0"/>
                <a:ea typeface="Times New Roman" panose="02020603050405020304" pitchFamily="18" charset="0"/>
                <a:cs typeface="Arial" panose="020B0604020202020204" pitchFamily="34" charset="0"/>
              </a:rPr>
              <a:t>Data sourced from Stats NZ 2023 Census</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endParaRPr lang="en-US"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endParaRPr lang="en-NZ" dirty="0">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A0373D51-C10C-6154-DD3E-9BA44736157B}"/>
              </a:ext>
            </a:extLst>
          </p:cNvPr>
          <p:cNvPicPr>
            <a:picLocks noChangeAspect="1"/>
          </p:cNvPicPr>
          <p:nvPr/>
        </p:nvPicPr>
        <p:blipFill>
          <a:blip r:embed="rId2"/>
          <a:stretch>
            <a:fillRect/>
          </a:stretch>
        </p:blipFill>
        <p:spPr>
          <a:xfrm>
            <a:off x="0" y="1818187"/>
            <a:ext cx="9144000" cy="5067197"/>
          </a:xfrm>
          <a:prstGeom prst="rect">
            <a:avLst/>
          </a:prstGeom>
        </p:spPr>
      </p:pic>
      <p:sp>
        <p:nvSpPr>
          <p:cNvPr id="10" name="TextBox 9">
            <a:extLst>
              <a:ext uri="{FF2B5EF4-FFF2-40B4-BE49-F238E27FC236}">
                <a16:creationId xmlns:a16="http://schemas.microsoft.com/office/drawing/2014/main" id="{73E8B069-9E86-9C38-277D-DAC305E711C5}"/>
              </a:ext>
            </a:extLst>
          </p:cNvPr>
          <p:cNvSpPr txBox="1"/>
          <p:nvPr/>
        </p:nvSpPr>
        <p:spPr>
          <a:xfrm>
            <a:off x="-11038" y="1300520"/>
            <a:ext cx="9144000" cy="523220"/>
          </a:xfrm>
          <a:prstGeom prst="rect">
            <a:avLst/>
          </a:prstGeom>
          <a:solidFill>
            <a:schemeClr val="tx1"/>
          </a:solid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Percentage of households by number of motor vehicles, Queenstown-Lakes District and New Zealand, 2023 Census</a:t>
            </a:r>
            <a:endParaRPr lang="en-NZ"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38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79F0-1DC5-F34C-1CFF-3981C5F735A0}"/>
              </a:ext>
            </a:extLst>
          </p:cNvPr>
          <p:cNvSpPr>
            <a:spLocks noGrp="1"/>
          </p:cNvSpPr>
          <p:nvPr>
            <p:ph type="title"/>
          </p:nvPr>
        </p:nvSpPr>
        <p:spPr>
          <a:xfrm>
            <a:off x="221168" y="309026"/>
            <a:ext cx="7344816" cy="767687"/>
          </a:xfrm>
        </p:spPr>
        <p:txBody>
          <a:bodyPr/>
          <a:lstStyle/>
          <a:p>
            <a:r>
              <a:rPr lang="en-NZ" sz="3200" dirty="0">
                <a:solidFill>
                  <a:schemeClr val="tx1"/>
                </a:solidFill>
                <a:latin typeface="Arial" panose="020B0604020202020204" pitchFamily="34" charset="0"/>
                <a:cs typeface="Arial" panose="020B0604020202020204" pitchFamily="34" charset="0"/>
              </a:rPr>
              <a:t>Number of People on Bikes</a:t>
            </a:r>
          </a:p>
        </p:txBody>
      </p:sp>
      <p:sp>
        <p:nvSpPr>
          <p:cNvPr id="3" name="Slide Number Placeholder 2">
            <a:extLst>
              <a:ext uri="{FF2B5EF4-FFF2-40B4-BE49-F238E27FC236}">
                <a16:creationId xmlns:a16="http://schemas.microsoft.com/office/drawing/2014/main" id="{0474B410-69B0-0851-C037-72E60C2FE557}"/>
              </a:ext>
            </a:extLst>
          </p:cNvPr>
          <p:cNvSpPr>
            <a:spLocks noGrp="1"/>
          </p:cNvSpPr>
          <p:nvPr>
            <p:ph type="sldNum" sz="quarter" idx="12"/>
          </p:nvPr>
        </p:nvSpPr>
        <p:spPr/>
        <p:txBody>
          <a:bodyPr/>
          <a:lstStyle/>
          <a:p>
            <a:fld id="{B2571599-55B8-4544-9571-51FBAAB28BA7}" type="slidenum">
              <a:rPr lang="en-NZ" smtClean="0">
                <a:latin typeface="Arial" panose="020B0604020202020204" pitchFamily="34" charset="0"/>
                <a:cs typeface="Arial" panose="020B0604020202020204" pitchFamily="34" charset="0"/>
              </a:rPr>
              <a:t>3</a:t>
            </a:fld>
            <a:endParaRPr lang="en-NZ">
              <a:latin typeface="Arial" panose="020B0604020202020204" pitchFamily="34" charset="0"/>
              <a:cs typeface="Arial" panose="020B0604020202020204" pitchFamily="34" charset="0"/>
            </a:endParaRPr>
          </a:p>
        </p:txBody>
      </p:sp>
      <p:sp>
        <p:nvSpPr>
          <p:cNvPr id="4" name="Content Placeholder 5">
            <a:extLst>
              <a:ext uri="{FF2B5EF4-FFF2-40B4-BE49-F238E27FC236}">
                <a16:creationId xmlns:a16="http://schemas.microsoft.com/office/drawing/2014/main" id="{A2F5996D-8DA0-55AB-9F88-62EF113AB355}"/>
              </a:ext>
            </a:extLst>
          </p:cNvPr>
          <p:cNvSpPr txBox="1">
            <a:spLocks/>
          </p:cNvSpPr>
          <p:nvPr/>
        </p:nvSpPr>
        <p:spPr>
          <a:xfrm>
            <a:off x="222681" y="1397337"/>
            <a:ext cx="8389692" cy="483997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just">
              <a:spcBef>
                <a:spcPts val="600"/>
              </a:spcBef>
              <a:spcAft>
                <a:spcPts val="600"/>
              </a:spcAft>
            </a:pPr>
            <a:r>
              <a:rPr lang="en-NZ" sz="1600" dirty="0">
                <a:latin typeface="Arial" panose="020B0604020202020204" pitchFamily="34" charset="0"/>
                <a:cs typeface="Arial" panose="020B0604020202020204" pitchFamily="34" charset="0"/>
              </a:rPr>
              <a:t>New counters have come online for the new year of reporting. This means that total counts are not directly comparable to 2024/25. </a:t>
            </a:r>
          </a:p>
          <a:p>
            <a:pPr algn="just">
              <a:spcBef>
                <a:spcPts val="600"/>
              </a:spcBef>
              <a:spcAft>
                <a:spcPts val="600"/>
              </a:spcAft>
            </a:pPr>
            <a:r>
              <a:rPr lang="en-NZ" sz="1800" dirty="0">
                <a:latin typeface="Arial" panose="020B0604020202020204" pitchFamily="34" charset="0"/>
                <a:cs typeface="Arial" panose="020B0604020202020204" pitchFamily="34" charset="0"/>
              </a:rPr>
              <a:t>Queenstown Cycle Counters Q1 total movements</a:t>
            </a:r>
          </a:p>
          <a:p>
            <a:pPr lvl="1" algn="just">
              <a:spcBef>
                <a:spcPts val="600"/>
              </a:spcBef>
              <a:spcAft>
                <a:spcPts val="600"/>
              </a:spcAft>
            </a:pPr>
            <a:r>
              <a:rPr lang="en-NZ" sz="1600" dirty="0">
                <a:latin typeface="Arial" panose="020B0604020202020204" pitchFamily="34" charset="0"/>
                <a:ea typeface="Arial" panose="020B0604020202020204" pitchFamily="34" charset="0"/>
                <a:cs typeface="Arial" panose="020B0604020202020204" pitchFamily="34" charset="0"/>
              </a:rPr>
              <a:t>Arthurs Point Trail * – 3,034</a:t>
            </a:r>
          </a:p>
          <a:p>
            <a:pPr lvl="1" algn="just">
              <a:spcBef>
                <a:spcPts val="600"/>
              </a:spcBef>
              <a:spcAft>
                <a:spcPts val="600"/>
              </a:spcAft>
            </a:pPr>
            <a:r>
              <a:rPr lang="en-NZ" sz="1600" dirty="0">
                <a:latin typeface="Arial" panose="020B0604020202020204" pitchFamily="34" charset="0"/>
                <a:ea typeface="Arial" panose="020B0604020202020204" pitchFamily="34" charset="0"/>
                <a:cs typeface="Arial" panose="020B0604020202020204" pitchFamily="34" charset="0"/>
              </a:rPr>
              <a:t>Cameron Place – 2,546 (13% </a:t>
            </a:r>
            <a:r>
              <a:rPr lang="en-NZ" b="1" dirty="0">
                <a:solidFill>
                  <a:srgbClr val="92D050"/>
                </a:solidFill>
                <a:latin typeface="Arial" panose="020B0604020202020204" pitchFamily="34" charset="0"/>
                <a:ea typeface="Arial" panose="020B0604020202020204" pitchFamily="34" charset="0"/>
                <a:cs typeface="Arial" panose="020B0604020202020204" pitchFamily="34" charset="0"/>
              </a:rPr>
              <a:t>↑</a:t>
            </a:r>
            <a:r>
              <a:rPr lang="en-NZ" sz="1600" dirty="0">
                <a:latin typeface="Arial" panose="020B0604020202020204" pitchFamily="34" charset="0"/>
                <a:ea typeface="Arial" panose="020B0604020202020204" pitchFamily="34" charset="0"/>
                <a:cs typeface="Arial" panose="020B0604020202020204" pitchFamily="34" charset="0"/>
              </a:rPr>
              <a:t> on Q1 2024/25)</a:t>
            </a:r>
          </a:p>
          <a:p>
            <a:pPr lvl="1" algn="just">
              <a:spcBef>
                <a:spcPts val="600"/>
              </a:spcBef>
              <a:spcAft>
                <a:spcPts val="600"/>
              </a:spcAft>
            </a:pPr>
            <a:r>
              <a:rPr lang="en-NZ" sz="1600" dirty="0">
                <a:latin typeface="Arial" panose="020B0604020202020204" pitchFamily="34" charset="0"/>
                <a:ea typeface="Arial" panose="020B0604020202020204" pitchFamily="34" charset="0"/>
                <a:cs typeface="Arial" panose="020B0604020202020204" pitchFamily="34" charset="0"/>
              </a:rPr>
              <a:t>Frankton Beach – 9,698 (8% </a:t>
            </a:r>
            <a:r>
              <a:rPr lang="en-NZ" b="1" dirty="0">
                <a:solidFill>
                  <a:srgbClr val="FF0000"/>
                </a:solidFill>
                <a:latin typeface="Arial" panose="020B0604020202020204" pitchFamily="34" charset="0"/>
                <a:ea typeface="Arial" panose="020B0604020202020204" pitchFamily="34" charset="0"/>
                <a:cs typeface="Arial" panose="020B0604020202020204" pitchFamily="34" charset="0"/>
              </a:rPr>
              <a:t>↓</a:t>
            </a:r>
            <a:r>
              <a:rPr lang="en-NZ" sz="1600" dirty="0">
                <a:latin typeface="Arial" panose="020B0604020202020204" pitchFamily="34" charset="0"/>
                <a:ea typeface="Arial" panose="020B0604020202020204" pitchFamily="34" charset="0"/>
                <a:cs typeface="Arial" panose="020B0604020202020204" pitchFamily="34" charset="0"/>
              </a:rPr>
              <a:t> on Q1 2024/25)</a:t>
            </a:r>
          </a:p>
          <a:p>
            <a:pPr lvl="1" algn="just">
              <a:spcBef>
                <a:spcPts val="600"/>
              </a:spcBef>
              <a:spcAft>
                <a:spcPts val="600"/>
              </a:spcAft>
            </a:pPr>
            <a:r>
              <a:rPr lang="en-NZ" sz="1600" dirty="0">
                <a:latin typeface="Arial" panose="020B0604020202020204" pitchFamily="34" charset="0"/>
                <a:ea typeface="Arial" panose="020B0604020202020204" pitchFamily="34" charset="0"/>
                <a:cs typeface="Arial" panose="020B0604020202020204" pitchFamily="34" charset="0"/>
              </a:rPr>
              <a:t>Gorge Road – 4,276 (missing data for Q1 2024/25)</a:t>
            </a:r>
          </a:p>
          <a:p>
            <a:pPr lvl="1" algn="just">
              <a:spcBef>
                <a:spcPts val="600"/>
              </a:spcBef>
              <a:spcAft>
                <a:spcPts val="600"/>
              </a:spcAft>
            </a:pPr>
            <a:r>
              <a:rPr lang="en-NZ" sz="1600" dirty="0" err="1">
                <a:latin typeface="Arial" panose="020B0604020202020204" pitchFamily="34" charset="0"/>
                <a:ea typeface="Arial" panose="020B0604020202020204" pitchFamily="34" charset="0"/>
                <a:cs typeface="Arial" panose="020B0604020202020204" pitchFamily="34" charset="0"/>
              </a:rPr>
              <a:t>Malaghans</a:t>
            </a:r>
            <a:r>
              <a:rPr lang="en-NZ" sz="1600" dirty="0">
                <a:latin typeface="Arial" panose="020B0604020202020204" pitchFamily="34" charset="0"/>
                <a:ea typeface="Arial" panose="020B0604020202020204" pitchFamily="34" charset="0"/>
                <a:cs typeface="Arial" panose="020B0604020202020204" pitchFamily="34" charset="0"/>
              </a:rPr>
              <a:t> Road – 1,114 (26% </a:t>
            </a:r>
            <a:r>
              <a:rPr lang="en-NZ" b="1" dirty="0">
                <a:solidFill>
                  <a:srgbClr val="92D050"/>
                </a:solidFill>
                <a:latin typeface="Arial" panose="020B0604020202020204" pitchFamily="34" charset="0"/>
                <a:ea typeface="Arial" panose="020B0604020202020204" pitchFamily="34" charset="0"/>
                <a:cs typeface="Arial" panose="020B0604020202020204" pitchFamily="34" charset="0"/>
              </a:rPr>
              <a:t>↑</a:t>
            </a:r>
            <a:r>
              <a:rPr lang="en-NZ" sz="1600" dirty="0">
                <a:latin typeface="Arial" panose="020B0604020202020204" pitchFamily="34" charset="0"/>
                <a:ea typeface="Arial" panose="020B0604020202020204" pitchFamily="34" charset="0"/>
                <a:cs typeface="Arial" panose="020B0604020202020204" pitchFamily="34" charset="0"/>
              </a:rPr>
              <a:t> on Q1 2024/25)</a:t>
            </a:r>
          </a:p>
          <a:p>
            <a:pPr algn="just">
              <a:spcBef>
                <a:spcPts val="600"/>
              </a:spcBef>
              <a:spcAft>
                <a:spcPts val="600"/>
              </a:spcAft>
            </a:pPr>
            <a:r>
              <a:rPr lang="en-US" sz="1800" dirty="0">
                <a:latin typeface="Arial" panose="020B0604020202020204" pitchFamily="34" charset="0"/>
                <a:cs typeface="Arial" panose="020B0604020202020204" pitchFamily="34" charset="0"/>
              </a:rPr>
              <a:t>Wānaka Cycle Counters Q1 total movements</a:t>
            </a:r>
          </a:p>
          <a:p>
            <a:pPr lvl="1" algn="just">
              <a:spcBef>
                <a:spcPts val="600"/>
              </a:spcBef>
              <a:spcAft>
                <a:spcPts val="600"/>
              </a:spcAft>
            </a:pPr>
            <a:r>
              <a:rPr lang="en-US" sz="1600" dirty="0">
                <a:latin typeface="Arial" panose="020B0604020202020204" pitchFamily="34" charset="0"/>
                <a:cs typeface="Arial" panose="020B0604020202020204" pitchFamily="34" charset="0"/>
              </a:rPr>
              <a:t>Anderson Road Shared Path * – 7,058</a:t>
            </a:r>
          </a:p>
          <a:p>
            <a:pPr lvl="1" algn="just">
              <a:spcBef>
                <a:spcPts val="600"/>
              </a:spcBef>
              <a:spcAft>
                <a:spcPts val="600"/>
              </a:spcAft>
            </a:pPr>
            <a:r>
              <a:rPr lang="en-US" sz="1600" dirty="0">
                <a:latin typeface="Arial" panose="020B0604020202020204" pitchFamily="34" charset="0"/>
                <a:cs typeface="Arial" panose="020B0604020202020204" pitchFamily="34" charset="0"/>
              </a:rPr>
              <a:t>Aubrey Road Shared Path – 14,141 </a:t>
            </a:r>
            <a:r>
              <a:rPr lang="en-NZ" sz="1600" dirty="0">
                <a:latin typeface="Arial" panose="020B0604020202020204" pitchFamily="34" charset="0"/>
                <a:ea typeface="Arial" panose="020B0604020202020204" pitchFamily="34" charset="0"/>
                <a:cs typeface="Arial" panose="020B0604020202020204" pitchFamily="34" charset="0"/>
              </a:rPr>
              <a:t>(4% </a:t>
            </a:r>
            <a:r>
              <a:rPr lang="en-NZ" b="1" dirty="0">
                <a:solidFill>
                  <a:srgbClr val="FF0000"/>
                </a:solidFill>
                <a:latin typeface="Arial" panose="020B0604020202020204" pitchFamily="34" charset="0"/>
                <a:ea typeface="Arial" panose="020B0604020202020204" pitchFamily="34" charset="0"/>
                <a:cs typeface="Arial" panose="020B0604020202020204" pitchFamily="34" charset="0"/>
              </a:rPr>
              <a:t>↓</a:t>
            </a:r>
            <a:r>
              <a:rPr lang="en-NZ" sz="1600" dirty="0">
                <a:latin typeface="Arial" panose="020B0604020202020204" pitchFamily="34" charset="0"/>
                <a:ea typeface="Arial" panose="020B0604020202020204" pitchFamily="34" charset="0"/>
                <a:cs typeface="Arial" panose="020B0604020202020204" pitchFamily="34" charset="0"/>
              </a:rPr>
              <a:t> on Q1 2024/25)</a:t>
            </a:r>
          </a:p>
          <a:p>
            <a:pPr lvl="1" algn="just">
              <a:spcBef>
                <a:spcPts val="600"/>
              </a:spcBef>
              <a:spcAft>
                <a:spcPts val="600"/>
              </a:spcAft>
            </a:pPr>
            <a:r>
              <a:rPr lang="en-US" sz="1600" dirty="0">
                <a:latin typeface="Arial" panose="020B0604020202020204" pitchFamily="34" charset="0"/>
                <a:cs typeface="Arial" panose="020B0604020202020204" pitchFamily="34" charset="0"/>
              </a:rPr>
              <a:t>Ballantyne Rd Golf Course * - 6,010</a:t>
            </a:r>
          </a:p>
          <a:p>
            <a:pPr lvl="1" algn="just">
              <a:spcBef>
                <a:spcPts val="600"/>
              </a:spcBef>
              <a:spcAft>
                <a:spcPts val="600"/>
              </a:spcAft>
            </a:pPr>
            <a:r>
              <a:rPr lang="en-US" sz="1600" dirty="0">
                <a:latin typeface="Arial" panose="020B0604020202020204" pitchFamily="34" charset="0"/>
                <a:cs typeface="Arial" panose="020B0604020202020204" pitchFamily="34" charset="0"/>
              </a:rPr>
              <a:t>Ballantyne Rd SH * - 10,158</a:t>
            </a:r>
          </a:p>
          <a:p>
            <a:pPr lvl="1" algn="just">
              <a:spcBef>
                <a:spcPts val="600"/>
              </a:spcBef>
              <a:spcAft>
                <a:spcPts val="600"/>
              </a:spcAft>
            </a:pPr>
            <a:r>
              <a:rPr lang="en-US" sz="1600" dirty="0">
                <a:latin typeface="Arial" panose="020B0604020202020204" pitchFamily="34" charset="0"/>
                <a:cs typeface="Arial" panose="020B0604020202020204" pitchFamily="34" charset="0"/>
              </a:rPr>
              <a:t>Lakeside Road – 16,369 </a:t>
            </a:r>
            <a:r>
              <a:rPr lang="en-NZ" sz="1600" dirty="0">
                <a:latin typeface="Arial" panose="020B0604020202020204" pitchFamily="34" charset="0"/>
                <a:ea typeface="Arial" panose="020B0604020202020204" pitchFamily="34" charset="0"/>
                <a:cs typeface="Arial" panose="020B0604020202020204" pitchFamily="34" charset="0"/>
              </a:rPr>
              <a:t>(6% </a:t>
            </a:r>
            <a:r>
              <a:rPr lang="en-NZ" b="1" dirty="0">
                <a:solidFill>
                  <a:srgbClr val="92D050"/>
                </a:solidFill>
                <a:latin typeface="Arial" panose="020B0604020202020204" pitchFamily="34" charset="0"/>
                <a:ea typeface="Arial" panose="020B0604020202020204" pitchFamily="34" charset="0"/>
                <a:cs typeface="Arial" panose="020B0604020202020204" pitchFamily="34" charset="0"/>
              </a:rPr>
              <a:t>↑</a:t>
            </a:r>
            <a:r>
              <a:rPr lang="en-NZ" sz="1600" dirty="0">
                <a:latin typeface="Arial" panose="020B0604020202020204" pitchFamily="34" charset="0"/>
                <a:ea typeface="Arial" panose="020B0604020202020204" pitchFamily="34" charset="0"/>
                <a:cs typeface="Arial" panose="020B0604020202020204" pitchFamily="34" charset="0"/>
              </a:rPr>
              <a:t> on Q1 2024/25)</a:t>
            </a:r>
          </a:p>
          <a:p>
            <a:pPr lvl="1" algn="just">
              <a:spcBef>
                <a:spcPts val="600"/>
              </a:spcBef>
              <a:spcAft>
                <a:spcPts val="600"/>
              </a:spcAft>
            </a:pPr>
            <a:r>
              <a:rPr lang="en-US" sz="1600" dirty="0">
                <a:latin typeface="Arial" panose="020B0604020202020204" pitchFamily="34" charset="0"/>
                <a:cs typeface="Arial" panose="020B0604020202020204" pitchFamily="34" charset="0"/>
              </a:rPr>
              <a:t>Lismore Shared Path * – 3,119</a:t>
            </a:r>
          </a:p>
          <a:p>
            <a:pPr algn="just">
              <a:spcBef>
                <a:spcPts val="600"/>
              </a:spcBef>
              <a:spcAft>
                <a:spcPts val="600"/>
              </a:spcAft>
            </a:pPr>
            <a:r>
              <a:rPr lang="en-US" b="1" dirty="0">
                <a:latin typeface="Arial" panose="020B0604020202020204" pitchFamily="34" charset="0"/>
                <a:cs typeface="Arial" panose="020B0604020202020204" pitchFamily="34" charset="0"/>
              </a:rPr>
              <a:t>Total Cycle Counts for Q1 2025/26 – 77,523</a:t>
            </a:r>
          </a:p>
        </p:txBody>
      </p:sp>
      <p:sp>
        <p:nvSpPr>
          <p:cNvPr id="5" name="Content Placeholder 5">
            <a:extLst>
              <a:ext uri="{FF2B5EF4-FFF2-40B4-BE49-F238E27FC236}">
                <a16:creationId xmlns:a16="http://schemas.microsoft.com/office/drawing/2014/main" id="{23578767-36C1-7FFB-3B60-3C510CCD25D8}"/>
              </a:ext>
            </a:extLst>
          </p:cNvPr>
          <p:cNvSpPr txBox="1">
            <a:spLocks/>
          </p:cNvSpPr>
          <p:nvPr/>
        </p:nvSpPr>
        <p:spPr>
          <a:xfrm>
            <a:off x="94656" y="6348949"/>
            <a:ext cx="6048672" cy="68692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just">
              <a:spcBef>
                <a:spcPts val="300"/>
              </a:spcBef>
              <a:spcAft>
                <a:spcPts val="300"/>
              </a:spcAft>
            </a:pPr>
            <a:r>
              <a:rPr lang="en-NZ" sz="1000" dirty="0">
                <a:latin typeface="Arial" panose="020B0604020202020204" pitchFamily="34" charset="0"/>
                <a:ea typeface="Times New Roman" panose="02020603050405020304" pitchFamily="18" charset="0"/>
                <a:cs typeface="Arial" panose="020B0604020202020204" pitchFamily="34" charset="0"/>
              </a:rPr>
              <a:t>* New counter for 2025/26 reporting</a:t>
            </a:r>
          </a:p>
          <a:p>
            <a:pPr algn="just">
              <a:spcBef>
                <a:spcPts val="300"/>
              </a:spcBef>
              <a:spcAft>
                <a:spcPts val="300"/>
              </a:spcAft>
            </a:pPr>
            <a:r>
              <a:rPr lang="en-NZ" sz="1000" dirty="0">
                <a:latin typeface="Arial" panose="020B0604020202020204" pitchFamily="34" charset="0"/>
                <a:ea typeface="Times New Roman" panose="02020603050405020304" pitchFamily="18" charset="0"/>
                <a:cs typeface="Arial" panose="020B0604020202020204" pitchFamily="34" charset="0"/>
              </a:rPr>
              <a:t>Data sourced from designated Active Travel (Commuter) cycle counters.</a:t>
            </a:r>
            <a:endParaRPr lang="en-US" sz="10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3282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E0BAE0-96CC-6E4F-6E73-2DDCC70DE1E7}"/>
              </a:ext>
            </a:extLst>
          </p:cNvPr>
          <p:cNvSpPr>
            <a:spLocks noGrp="1"/>
          </p:cNvSpPr>
          <p:nvPr>
            <p:ph type="sldNum" sz="quarter" idx="12"/>
          </p:nvPr>
        </p:nvSpPr>
        <p:spPr/>
        <p:txBody>
          <a:bodyPr/>
          <a:lstStyle/>
          <a:p>
            <a:fld id="{B2571599-55B8-4544-9571-51FBAAB28BA7}" type="slidenum">
              <a:rPr lang="en-NZ" smtClean="0">
                <a:latin typeface="Arial" panose="020B0604020202020204" pitchFamily="34" charset="0"/>
                <a:cs typeface="Arial" panose="020B0604020202020204" pitchFamily="34" charset="0"/>
              </a:rPr>
              <a:t>4</a:t>
            </a:fld>
            <a:endParaRPr lang="en-NZ">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02BD813-AAD0-F7DB-CF22-15762FACECF5}"/>
              </a:ext>
            </a:extLst>
          </p:cNvPr>
          <p:cNvPicPr>
            <a:picLocks noChangeAspect="1"/>
          </p:cNvPicPr>
          <p:nvPr/>
        </p:nvPicPr>
        <p:blipFill>
          <a:blip r:embed="rId2"/>
          <a:srcRect t="5220" r="1491"/>
          <a:stretch>
            <a:fillRect/>
          </a:stretch>
        </p:blipFill>
        <p:spPr>
          <a:xfrm>
            <a:off x="547946" y="1364429"/>
            <a:ext cx="8048108" cy="5293085"/>
          </a:xfrm>
          <a:prstGeom prst="rect">
            <a:avLst/>
          </a:prstGeom>
        </p:spPr>
      </p:pic>
      <p:sp>
        <p:nvSpPr>
          <p:cNvPr id="8" name="Title 1">
            <a:extLst>
              <a:ext uri="{FF2B5EF4-FFF2-40B4-BE49-F238E27FC236}">
                <a16:creationId xmlns:a16="http://schemas.microsoft.com/office/drawing/2014/main" id="{E38CA046-8E06-F0C0-81BC-C5E048A5E412}"/>
              </a:ext>
            </a:extLst>
          </p:cNvPr>
          <p:cNvSpPr>
            <a:spLocks noGrp="1"/>
          </p:cNvSpPr>
          <p:nvPr>
            <p:ph type="title"/>
          </p:nvPr>
        </p:nvSpPr>
        <p:spPr>
          <a:xfrm>
            <a:off x="152400" y="353347"/>
            <a:ext cx="7696200" cy="767687"/>
          </a:xfrm>
        </p:spPr>
        <p:txBody>
          <a:bodyPr/>
          <a:lstStyle/>
          <a:p>
            <a:r>
              <a:rPr lang="en-NZ" sz="3000" dirty="0">
                <a:solidFill>
                  <a:schemeClr val="tx1"/>
                </a:solidFill>
                <a:latin typeface="Arial" panose="020B0604020202020204" pitchFamily="34" charset="0"/>
                <a:cs typeface="Arial" panose="020B0604020202020204" pitchFamily="34" charset="0"/>
              </a:rPr>
              <a:t>2025/26 Active Travel Routes Bike Counts</a:t>
            </a:r>
          </a:p>
        </p:txBody>
      </p:sp>
    </p:spTree>
    <p:extLst>
      <p:ext uri="{BB962C8B-B14F-4D97-AF65-F5344CB8AC3E}">
        <p14:creationId xmlns:p14="http://schemas.microsoft.com/office/powerpoint/2010/main" val="162983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382878"/>
            <a:ext cx="7055380" cy="816042"/>
          </a:xfrm>
        </p:spPr>
        <p:txBody>
          <a:bodyPr/>
          <a:lstStyle/>
          <a:p>
            <a:r>
              <a:rPr lang="en-US" sz="3200" dirty="0">
                <a:solidFill>
                  <a:schemeClr val="tx1"/>
                </a:solidFill>
                <a:latin typeface="Arial" panose="020B0604020202020204" pitchFamily="34" charset="0"/>
                <a:cs typeface="Arial" panose="020B0604020202020204" pitchFamily="34" charset="0"/>
              </a:rPr>
              <a:t>Number of People Walking</a:t>
            </a:r>
            <a:endParaRPr lang="en-NZ" sz="3200"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0" y="6331837"/>
            <a:ext cx="6228184" cy="526163"/>
          </a:xfrm>
        </p:spPr>
        <p:txBody>
          <a:bodyPr>
            <a:normAutofit/>
          </a:bodyPr>
          <a:lstStyle/>
          <a:p>
            <a:pPr algn="just">
              <a:spcBef>
                <a:spcPts val="300"/>
              </a:spcBef>
              <a:spcAft>
                <a:spcPts val="300"/>
              </a:spcAft>
            </a:pPr>
            <a:r>
              <a:rPr lang="en-NZ" sz="1000" dirty="0">
                <a:latin typeface="Arial" panose="020B0604020202020204" pitchFamily="34" charset="0"/>
                <a:ea typeface="Times New Roman" panose="02020603050405020304" pitchFamily="18" charset="0"/>
                <a:cs typeface="Arial" panose="020B0604020202020204" pitchFamily="34" charset="0"/>
              </a:rPr>
              <a:t>* New counter for 2025/26 reporting</a:t>
            </a:r>
          </a:p>
          <a:p>
            <a:pPr algn="just">
              <a:spcBef>
                <a:spcPts val="300"/>
              </a:spcBef>
              <a:spcAft>
                <a:spcPts val="300"/>
              </a:spcAft>
            </a:pPr>
            <a:r>
              <a:rPr lang="en-NZ" sz="1000" dirty="0">
                <a:latin typeface="Arial" panose="020B0604020202020204" pitchFamily="34" charset="0"/>
                <a:ea typeface="Times New Roman" panose="02020603050405020304" pitchFamily="18" charset="0"/>
                <a:cs typeface="Arial" panose="020B0604020202020204" pitchFamily="34" charset="0"/>
              </a:rPr>
              <a:t>Data sourced from designated Active Travel (Commuter) pedestrian and scooter counters.</a:t>
            </a:r>
            <a:endParaRPr lang="en-NZ"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2571599-55B8-4544-9571-51FBAAB28BA7}" type="slidenum">
              <a:rPr lang="en-NZ" smtClean="0">
                <a:latin typeface="Arial" panose="020B0604020202020204" pitchFamily="34" charset="0"/>
                <a:cs typeface="Arial" panose="020B0604020202020204" pitchFamily="34" charset="0"/>
              </a:rPr>
              <a:t>5</a:t>
            </a:fld>
            <a:endParaRPr lang="en-NZ">
              <a:latin typeface="Arial" panose="020B0604020202020204" pitchFamily="34" charset="0"/>
              <a:cs typeface="Arial" panose="020B0604020202020204" pitchFamily="34" charset="0"/>
            </a:endParaRPr>
          </a:p>
        </p:txBody>
      </p:sp>
      <p:sp>
        <p:nvSpPr>
          <p:cNvPr id="3" name="Content Placeholder 5">
            <a:extLst>
              <a:ext uri="{FF2B5EF4-FFF2-40B4-BE49-F238E27FC236}">
                <a16:creationId xmlns:a16="http://schemas.microsoft.com/office/drawing/2014/main" id="{D187F94C-EC68-280D-C4E7-7852000FCAB6}"/>
              </a:ext>
            </a:extLst>
          </p:cNvPr>
          <p:cNvSpPr txBox="1">
            <a:spLocks/>
          </p:cNvSpPr>
          <p:nvPr/>
        </p:nvSpPr>
        <p:spPr>
          <a:xfrm>
            <a:off x="244410" y="1396657"/>
            <a:ext cx="8559348" cy="473744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just">
              <a:spcBef>
                <a:spcPts val="600"/>
              </a:spcBef>
              <a:spcAft>
                <a:spcPts val="600"/>
              </a:spcAft>
            </a:pPr>
            <a:r>
              <a:rPr lang="en-NZ" sz="1800" dirty="0">
                <a:latin typeface="Arial" panose="020B0604020202020204" pitchFamily="34" charset="0"/>
                <a:cs typeface="Arial" panose="020B0604020202020204" pitchFamily="34" charset="0"/>
              </a:rPr>
              <a:t>New counters have come online for the new year of reporting. This means that total counts are not directly comparable to 2024/25. </a:t>
            </a:r>
          </a:p>
          <a:p>
            <a:pPr algn="just">
              <a:spcBef>
                <a:spcPts val="600"/>
              </a:spcBef>
              <a:spcAft>
                <a:spcPts val="600"/>
              </a:spcAft>
            </a:pPr>
            <a:r>
              <a:rPr lang="en-NZ" sz="1700" dirty="0">
                <a:latin typeface="Arial" panose="020B0604020202020204" pitchFamily="34" charset="0"/>
                <a:cs typeface="Arial" panose="020B0604020202020204" pitchFamily="34" charset="0"/>
              </a:rPr>
              <a:t>Queenstown Pedestrian Counters Q1 total movements</a:t>
            </a:r>
          </a:p>
          <a:p>
            <a:pPr lvl="1" algn="just">
              <a:spcBef>
                <a:spcPts val="600"/>
              </a:spcBef>
              <a:spcAft>
                <a:spcPts val="600"/>
              </a:spcAft>
            </a:pPr>
            <a:r>
              <a:rPr lang="en-NZ" sz="1700" dirty="0">
                <a:latin typeface="Arial" panose="020B0604020202020204" pitchFamily="34" charset="0"/>
                <a:ea typeface="Arial" panose="020B0604020202020204" pitchFamily="34" charset="0"/>
                <a:cs typeface="Arial" panose="020B0604020202020204" pitchFamily="34" charset="0"/>
              </a:rPr>
              <a:t>Arthurs Point Trail * – 6,653</a:t>
            </a:r>
          </a:p>
          <a:p>
            <a:pPr lvl="1" algn="just">
              <a:spcBef>
                <a:spcPts val="600"/>
              </a:spcBef>
              <a:spcAft>
                <a:spcPts val="600"/>
              </a:spcAft>
            </a:pPr>
            <a:r>
              <a:rPr lang="en-NZ" sz="1700" dirty="0">
                <a:latin typeface="Arial" panose="020B0604020202020204" pitchFamily="34" charset="0"/>
                <a:ea typeface="Arial" panose="020B0604020202020204" pitchFamily="34" charset="0"/>
                <a:cs typeface="Arial" panose="020B0604020202020204" pitchFamily="34" charset="0"/>
              </a:rPr>
              <a:t>Cameron Place – 6,032 </a:t>
            </a:r>
            <a:r>
              <a:rPr lang="en-NZ" dirty="0">
                <a:latin typeface="Arial" panose="020B0604020202020204" pitchFamily="34" charset="0"/>
                <a:ea typeface="Arial" panose="020B0604020202020204" pitchFamily="34" charset="0"/>
                <a:cs typeface="Arial" panose="020B0604020202020204" pitchFamily="34" charset="0"/>
              </a:rPr>
              <a:t>(3% </a:t>
            </a:r>
            <a:r>
              <a:rPr lang="en-NZ" b="1" dirty="0">
                <a:solidFill>
                  <a:srgbClr val="92D050"/>
                </a:solidFill>
                <a:latin typeface="Arial" panose="020B0604020202020204" pitchFamily="34" charset="0"/>
                <a:ea typeface="Arial" panose="020B0604020202020204" pitchFamily="34" charset="0"/>
                <a:cs typeface="Arial" panose="020B0604020202020204" pitchFamily="34" charset="0"/>
              </a:rPr>
              <a:t>↑</a:t>
            </a:r>
            <a:r>
              <a:rPr lang="en-NZ" dirty="0">
                <a:latin typeface="Arial" panose="020B0604020202020204" pitchFamily="34" charset="0"/>
                <a:ea typeface="Arial" panose="020B0604020202020204" pitchFamily="34" charset="0"/>
                <a:cs typeface="Arial" panose="020B0604020202020204" pitchFamily="34" charset="0"/>
              </a:rPr>
              <a:t> on Q1 2024/25)</a:t>
            </a:r>
          </a:p>
          <a:p>
            <a:pPr lvl="1" algn="just">
              <a:spcBef>
                <a:spcPts val="600"/>
              </a:spcBef>
              <a:spcAft>
                <a:spcPts val="600"/>
              </a:spcAft>
            </a:pPr>
            <a:r>
              <a:rPr lang="en-NZ" sz="1700" dirty="0">
                <a:latin typeface="Arial" panose="020B0604020202020204" pitchFamily="34" charset="0"/>
                <a:ea typeface="Arial" panose="020B0604020202020204" pitchFamily="34" charset="0"/>
                <a:cs typeface="Arial" panose="020B0604020202020204" pitchFamily="34" charset="0"/>
              </a:rPr>
              <a:t>Gorge Road – 6,898 </a:t>
            </a:r>
            <a:r>
              <a:rPr lang="en-NZ" dirty="0">
                <a:latin typeface="Arial" panose="020B0604020202020204" pitchFamily="34" charset="0"/>
                <a:ea typeface="Arial" panose="020B0604020202020204" pitchFamily="34" charset="0"/>
                <a:cs typeface="Arial" panose="020B0604020202020204" pitchFamily="34" charset="0"/>
              </a:rPr>
              <a:t>(missing data for Q1 2024/25)</a:t>
            </a:r>
          </a:p>
          <a:p>
            <a:pPr lvl="1" algn="just">
              <a:spcBef>
                <a:spcPts val="600"/>
              </a:spcBef>
              <a:spcAft>
                <a:spcPts val="600"/>
              </a:spcAft>
            </a:pPr>
            <a:r>
              <a:rPr lang="en-NZ" sz="1700" dirty="0" err="1">
                <a:latin typeface="Arial" panose="020B0604020202020204" pitchFamily="34" charset="0"/>
                <a:ea typeface="Arial" panose="020B0604020202020204" pitchFamily="34" charset="0"/>
                <a:cs typeface="Arial" panose="020B0604020202020204" pitchFamily="34" charset="0"/>
              </a:rPr>
              <a:t>Malaghans</a:t>
            </a:r>
            <a:r>
              <a:rPr lang="en-NZ" sz="1700" dirty="0">
                <a:latin typeface="Arial" panose="020B0604020202020204" pitchFamily="34" charset="0"/>
                <a:ea typeface="Arial" panose="020B0604020202020204" pitchFamily="34" charset="0"/>
                <a:cs typeface="Arial" panose="020B0604020202020204" pitchFamily="34" charset="0"/>
              </a:rPr>
              <a:t> Road – 1,400 </a:t>
            </a:r>
            <a:r>
              <a:rPr lang="en-NZ" dirty="0">
                <a:latin typeface="Arial" panose="020B0604020202020204" pitchFamily="34" charset="0"/>
                <a:ea typeface="Arial" panose="020B0604020202020204" pitchFamily="34" charset="0"/>
                <a:cs typeface="Arial" panose="020B0604020202020204" pitchFamily="34" charset="0"/>
              </a:rPr>
              <a:t>(14% </a:t>
            </a:r>
            <a:r>
              <a:rPr lang="en-NZ" b="1" dirty="0">
                <a:solidFill>
                  <a:srgbClr val="FF0000"/>
                </a:solidFill>
                <a:latin typeface="Arial" panose="020B0604020202020204" pitchFamily="34" charset="0"/>
                <a:ea typeface="Arial" panose="020B0604020202020204" pitchFamily="34" charset="0"/>
                <a:cs typeface="Arial" panose="020B0604020202020204" pitchFamily="34" charset="0"/>
              </a:rPr>
              <a:t>↓</a:t>
            </a:r>
            <a:r>
              <a:rPr lang="en-NZ" dirty="0">
                <a:latin typeface="Arial" panose="020B0604020202020204" pitchFamily="34" charset="0"/>
                <a:ea typeface="Arial" panose="020B0604020202020204" pitchFamily="34" charset="0"/>
                <a:cs typeface="Arial" panose="020B0604020202020204" pitchFamily="34" charset="0"/>
              </a:rPr>
              <a:t> on Q1 2024/25)</a:t>
            </a:r>
            <a:endParaRPr lang="en-NZ" sz="1700" dirty="0">
              <a:latin typeface="Arial" panose="020B0604020202020204" pitchFamily="34" charset="0"/>
              <a:ea typeface="Arial" panose="020B0604020202020204" pitchFamily="34" charset="0"/>
              <a:cs typeface="Arial" panose="020B0604020202020204" pitchFamily="34" charset="0"/>
            </a:endParaRPr>
          </a:p>
          <a:p>
            <a:pPr algn="just">
              <a:spcBef>
                <a:spcPts val="600"/>
              </a:spcBef>
              <a:spcAft>
                <a:spcPts val="600"/>
              </a:spcAft>
            </a:pPr>
            <a:r>
              <a:rPr lang="en-US" sz="1700" dirty="0">
                <a:latin typeface="Arial" panose="020B0604020202020204" pitchFamily="34" charset="0"/>
                <a:cs typeface="Arial" panose="020B0604020202020204" pitchFamily="34" charset="0"/>
              </a:rPr>
              <a:t>Wānaka Pedestrian Counters Q1 total movements</a:t>
            </a:r>
          </a:p>
          <a:p>
            <a:pPr lvl="1" algn="just">
              <a:spcBef>
                <a:spcPts val="600"/>
              </a:spcBef>
              <a:spcAft>
                <a:spcPts val="600"/>
              </a:spcAft>
            </a:pPr>
            <a:r>
              <a:rPr lang="en-US" dirty="0">
                <a:latin typeface="Arial" panose="020B0604020202020204" pitchFamily="34" charset="0"/>
                <a:cs typeface="Arial" panose="020B0604020202020204" pitchFamily="34" charset="0"/>
              </a:rPr>
              <a:t>Anderson Road Shared Path * – 6,109</a:t>
            </a:r>
          </a:p>
          <a:p>
            <a:pPr lvl="1" algn="just">
              <a:spcBef>
                <a:spcPts val="600"/>
              </a:spcBef>
              <a:spcAft>
                <a:spcPts val="600"/>
              </a:spcAft>
            </a:pPr>
            <a:r>
              <a:rPr lang="en-US" dirty="0">
                <a:latin typeface="Arial" panose="020B0604020202020204" pitchFamily="34" charset="0"/>
                <a:cs typeface="Arial" panose="020B0604020202020204" pitchFamily="34" charset="0"/>
              </a:rPr>
              <a:t>Aubrey Road Shared Path – 8,520 </a:t>
            </a:r>
            <a:r>
              <a:rPr lang="en-NZ" dirty="0">
                <a:latin typeface="Arial" panose="020B0604020202020204" pitchFamily="34" charset="0"/>
                <a:ea typeface="Arial" panose="020B0604020202020204" pitchFamily="34" charset="0"/>
                <a:cs typeface="Arial" panose="020B0604020202020204" pitchFamily="34" charset="0"/>
              </a:rPr>
              <a:t>(8% </a:t>
            </a:r>
            <a:r>
              <a:rPr lang="en-NZ" b="1" dirty="0">
                <a:solidFill>
                  <a:srgbClr val="FF0000"/>
                </a:solidFill>
                <a:latin typeface="Arial" panose="020B0604020202020204" pitchFamily="34" charset="0"/>
                <a:ea typeface="Arial" panose="020B0604020202020204" pitchFamily="34" charset="0"/>
                <a:cs typeface="Arial" panose="020B0604020202020204" pitchFamily="34" charset="0"/>
              </a:rPr>
              <a:t>↓</a:t>
            </a:r>
            <a:r>
              <a:rPr lang="en-NZ" dirty="0">
                <a:latin typeface="Arial" panose="020B0604020202020204" pitchFamily="34" charset="0"/>
                <a:ea typeface="Arial" panose="020B0604020202020204" pitchFamily="34" charset="0"/>
                <a:cs typeface="Arial" panose="020B0604020202020204" pitchFamily="34" charset="0"/>
              </a:rPr>
              <a:t> on Q1 2024/25)</a:t>
            </a:r>
          </a:p>
          <a:p>
            <a:pPr lvl="1" algn="just">
              <a:spcBef>
                <a:spcPts val="600"/>
              </a:spcBef>
              <a:spcAft>
                <a:spcPts val="600"/>
              </a:spcAft>
            </a:pPr>
            <a:r>
              <a:rPr lang="en-US" dirty="0">
                <a:latin typeface="Arial" panose="020B0604020202020204" pitchFamily="34" charset="0"/>
                <a:cs typeface="Arial" panose="020B0604020202020204" pitchFamily="34" charset="0"/>
              </a:rPr>
              <a:t>Ballantyne Rd Golf Course * - 6,497</a:t>
            </a:r>
          </a:p>
          <a:p>
            <a:pPr lvl="1" algn="just">
              <a:spcBef>
                <a:spcPts val="600"/>
              </a:spcBef>
              <a:spcAft>
                <a:spcPts val="600"/>
              </a:spcAft>
            </a:pPr>
            <a:r>
              <a:rPr lang="en-US" dirty="0">
                <a:latin typeface="Arial" panose="020B0604020202020204" pitchFamily="34" charset="0"/>
                <a:cs typeface="Arial" panose="020B0604020202020204" pitchFamily="34" charset="0"/>
              </a:rPr>
              <a:t>Ballantyne Rd SH * - 22,877</a:t>
            </a:r>
          </a:p>
          <a:p>
            <a:pPr lvl="1" algn="just">
              <a:spcBef>
                <a:spcPts val="600"/>
              </a:spcBef>
              <a:spcAft>
                <a:spcPts val="600"/>
              </a:spcAft>
            </a:pPr>
            <a:r>
              <a:rPr lang="en-US" dirty="0">
                <a:latin typeface="Arial" panose="020B0604020202020204" pitchFamily="34" charset="0"/>
                <a:cs typeface="Arial" panose="020B0604020202020204" pitchFamily="34" charset="0"/>
              </a:rPr>
              <a:t>Lakeside Road – 39,175 </a:t>
            </a:r>
            <a:r>
              <a:rPr lang="en-NZ" dirty="0">
                <a:latin typeface="Arial" panose="020B0604020202020204" pitchFamily="34" charset="0"/>
                <a:ea typeface="Arial" panose="020B0604020202020204" pitchFamily="34" charset="0"/>
                <a:cs typeface="Arial" panose="020B0604020202020204" pitchFamily="34" charset="0"/>
              </a:rPr>
              <a:t>(10% </a:t>
            </a:r>
            <a:r>
              <a:rPr lang="en-NZ" b="1" dirty="0">
                <a:solidFill>
                  <a:srgbClr val="92D050"/>
                </a:solidFill>
                <a:latin typeface="Arial" panose="020B0604020202020204" pitchFamily="34" charset="0"/>
                <a:ea typeface="Arial" panose="020B0604020202020204" pitchFamily="34" charset="0"/>
                <a:cs typeface="Arial" panose="020B0604020202020204" pitchFamily="34" charset="0"/>
              </a:rPr>
              <a:t>↑</a:t>
            </a:r>
            <a:r>
              <a:rPr lang="en-NZ" dirty="0">
                <a:latin typeface="Arial" panose="020B0604020202020204" pitchFamily="34" charset="0"/>
                <a:ea typeface="Arial" panose="020B0604020202020204" pitchFamily="34" charset="0"/>
                <a:cs typeface="Arial" panose="020B0604020202020204" pitchFamily="34" charset="0"/>
              </a:rPr>
              <a:t> on Q1 2024/25)</a:t>
            </a:r>
          </a:p>
          <a:p>
            <a:pPr lvl="1" algn="just">
              <a:spcBef>
                <a:spcPts val="600"/>
              </a:spcBef>
              <a:spcAft>
                <a:spcPts val="600"/>
              </a:spcAft>
            </a:pPr>
            <a:r>
              <a:rPr lang="en-US" dirty="0">
                <a:latin typeface="Arial" panose="020B0604020202020204" pitchFamily="34" charset="0"/>
                <a:cs typeface="Arial" panose="020B0604020202020204" pitchFamily="34" charset="0"/>
              </a:rPr>
              <a:t>Lismore Shared Path * – 9,215</a:t>
            </a:r>
          </a:p>
          <a:p>
            <a:pPr algn="just">
              <a:spcBef>
                <a:spcPts val="600"/>
              </a:spcBef>
              <a:spcAft>
                <a:spcPts val="600"/>
              </a:spcAft>
            </a:pPr>
            <a:r>
              <a:rPr lang="en-US" sz="2200" b="1" dirty="0">
                <a:latin typeface="Arial" panose="020B0604020202020204" pitchFamily="34" charset="0"/>
                <a:cs typeface="Arial" panose="020B0604020202020204" pitchFamily="34" charset="0"/>
              </a:rPr>
              <a:t>Total Pedestrian Counts for Q1 2025/26 – 113,376</a:t>
            </a:r>
          </a:p>
        </p:txBody>
      </p:sp>
    </p:spTree>
    <p:extLst>
      <p:ext uri="{BB962C8B-B14F-4D97-AF65-F5344CB8AC3E}">
        <p14:creationId xmlns:p14="http://schemas.microsoft.com/office/powerpoint/2010/main" val="101896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D65575-D77D-DF59-EB84-06B228A6E64F}"/>
              </a:ext>
            </a:extLst>
          </p:cNvPr>
          <p:cNvSpPr>
            <a:spLocks noGrp="1"/>
          </p:cNvSpPr>
          <p:nvPr>
            <p:ph type="sldNum" sz="quarter" idx="12"/>
          </p:nvPr>
        </p:nvSpPr>
        <p:spPr/>
        <p:txBody>
          <a:bodyPr/>
          <a:lstStyle/>
          <a:p>
            <a:fld id="{B2571599-55B8-4544-9571-51FBAAB28BA7}" type="slidenum">
              <a:rPr lang="en-NZ" smtClean="0">
                <a:latin typeface="Arial" panose="020B0604020202020204" pitchFamily="34" charset="0"/>
                <a:cs typeface="Arial" panose="020B0604020202020204" pitchFamily="34" charset="0"/>
              </a:rPr>
              <a:t>6</a:t>
            </a:fld>
            <a:endParaRPr lang="en-NZ">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08F4D1-24F2-6712-46B3-57503FD8477D}"/>
              </a:ext>
            </a:extLst>
          </p:cNvPr>
          <p:cNvSpPr txBox="1"/>
          <p:nvPr/>
        </p:nvSpPr>
        <p:spPr>
          <a:xfrm>
            <a:off x="114300" y="295736"/>
            <a:ext cx="7581900" cy="507831"/>
          </a:xfrm>
          <a:prstGeom prst="rect">
            <a:avLst/>
          </a:prstGeom>
          <a:noFill/>
        </p:spPr>
        <p:txBody>
          <a:bodyPr wrap="square">
            <a:spAutoFit/>
          </a:bodyPr>
          <a:lstStyle/>
          <a:p>
            <a:r>
              <a:rPr lang="en-NZ" sz="2700" dirty="0">
                <a:solidFill>
                  <a:schemeClr val="tx1"/>
                </a:solidFill>
                <a:latin typeface="Arial" panose="020B0604020202020204" pitchFamily="34" charset="0"/>
                <a:cs typeface="Arial" panose="020B0604020202020204" pitchFamily="34" charset="0"/>
              </a:rPr>
              <a:t>2025/26 Active Travel Routes Pedestrian Counts</a:t>
            </a:r>
            <a:endParaRPr lang="en-NZ" sz="2700" dirty="0"/>
          </a:p>
        </p:txBody>
      </p:sp>
      <p:pic>
        <p:nvPicPr>
          <p:cNvPr id="7" name="Picture 6">
            <a:extLst>
              <a:ext uri="{FF2B5EF4-FFF2-40B4-BE49-F238E27FC236}">
                <a16:creationId xmlns:a16="http://schemas.microsoft.com/office/drawing/2014/main" id="{79179371-79AB-D4C5-55D3-F76E21AF7E8A}"/>
              </a:ext>
            </a:extLst>
          </p:cNvPr>
          <p:cNvPicPr>
            <a:picLocks noChangeAspect="1"/>
          </p:cNvPicPr>
          <p:nvPr/>
        </p:nvPicPr>
        <p:blipFill>
          <a:blip r:embed="rId2"/>
          <a:stretch>
            <a:fillRect/>
          </a:stretch>
        </p:blipFill>
        <p:spPr>
          <a:xfrm>
            <a:off x="279944" y="1249203"/>
            <a:ext cx="8597356" cy="5462137"/>
          </a:xfrm>
          <a:prstGeom prst="rect">
            <a:avLst/>
          </a:prstGeom>
        </p:spPr>
      </p:pic>
    </p:spTree>
    <p:extLst>
      <p:ext uri="{BB962C8B-B14F-4D97-AF65-F5344CB8AC3E}">
        <p14:creationId xmlns:p14="http://schemas.microsoft.com/office/powerpoint/2010/main" val="155560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2280" y="419980"/>
            <a:ext cx="7848872" cy="610705"/>
          </a:xfrm>
        </p:spPr>
        <p:txBody>
          <a:bodyPr/>
          <a:lstStyle/>
          <a:p>
            <a:r>
              <a:rPr lang="en-US" sz="3200">
                <a:solidFill>
                  <a:schemeClr val="tx1"/>
                </a:solidFill>
                <a:latin typeface="Arial" panose="020B0604020202020204" pitchFamily="34" charset="0"/>
                <a:cs typeface="Arial" panose="020B0604020202020204" pitchFamily="34" charset="0"/>
              </a:rPr>
              <a:t>Bus Patronage in Queenstown</a:t>
            </a:r>
            <a:endParaRPr lang="en-NZ" sz="320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2571599-55B8-4544-9571-51FBAAB28BA7}" type="slidenum">
              <a:rPr lang="en-NZ" smtClean="0">
                <a:latin typeface="Arial" panose="020B0604020202020204" pitchFamily="34" charset="0"/>
                <a:cs typeface="Arial" panose="020B0604020202020204" pitchFamily="34" charset="0"/>
              </a:rPr>
              <a:t>7</a:t>
            </a:fld>
            <a:endParaRPr lang="en-NZ">
              <a:latin typeface="Arial" panose="020B0604020202020204" pitchFamily="34" charset="0"/>
              <a:cs typeface="Arial" panose="020B0604020202020204" pitchFamily="34" charset="0"/>
            </a:endParaRPr>
          </a:p>
        </p:txBody>
      </p:sp>
      <p:sp>
        <p:nvSpPr>
          <p:cNvPr id="16" name="Content Placeholder 5">
            <a:extLst>
              <a:ext uri="{FF2B5EF4-FFF2-40B4-BE49-F238E27FC236}">
                <a16:creationId xmlns:a16="http://schemas.microsoft.com/office/drawing/2014/main" id="{29E1547A-8F0E-DF47-FF11-491AAF633396}"/>
              </a:ext>
            </a:extLst>
          </p:cNvPr>
          <p:cNvSpPr txBox="1">
            <a:spLocks/>
          </p:cNvSpPr>
          <p:nvPr/>
        </p:nvSpPr>
        <p:spPr>
          <a:xfrm>
            <a:off x="7553" y="6309320"/>
            <a:ext cx="6130388" cy="8267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just">
              <a:spcBef>
                <a:spcPts val="0"/>
              </a:spcBef>
            </a:pPr>
            <a:r>
              <a:rPr lang="en-NZ" sz="1200" dirty="0">
                <a:latin typeface="Arial" panose="020B0604020202020204" pitchFamily="34" charset="0"/>
                <a:ea typeface="Times New Roman" panose="02020603050405020304" pitchFamily="18" charset="0"/>
                <a:cs typeface="Arial" panose="020B0604020202020204" pitchFamily="34" charset="0"/>
              </a:rPr>
              <a:t>Data reported by Otago Regional Council at Public and Active Transport Committee 3 September 2025</a:t>
            </a:r>
            <a:endPar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endParaRPr lang="en-NZ" dirty="0">
              <a:latin typeface="Arial" panose="020B0604020202020204" pitchFamily="34" charset="0"/>
              <a:ea typeface="Times New Roman" panose="02020603050405020304" pitchFamily="18" charset="0"/>
              <a:cs typeface="Arial" panose="020B0604020202020204" pitchFamily="34" charset="0"/>
            </a:endParaRPr>
          </a:p>
        </p:txBody>
      </p:sp>
      <p:sp>
        <p:nvSpPr>
          <p:cNvPr id="23" name="TextBox 22">
            <a:extLst>
              <a:ext uri="{FF2B5EF4-FFF2-40B4-BE49-F238E27FC236}">
                <a16:creationId xmlns:a16="http://schemas.microsoft.com/office/drawing/2014/main" id="{665EE007-A241-6B2D-586E-0F1D185A46F3}"/>
              </a:ext>
            </a:extLst>
          </p:cNvPr>
          <p:cNvSpPr txBox="1"/>
          <p:nvPr/>
        </p:nvSpPr>
        <p:spPr>
          <a:xfrm>
            <a:off x="162280" y="1405369"/>
            <a:ext cx="8658192" cy="4483279"/>
          </a:xfrm>
          <a:prstGeom prst="rect">
            <a:avLst/>
          </a:prstGeom>
          <a:noFill/>
        </p:spPr>
        <p:txBody>
          <a:bodyPr wrap="square">
            <a:spAutoFit/>
          </a:bodyPr>
          <a:lstStyle/>
          <a:p>
            <a:pPr algn="just">
              <a:spcBef>
                <a:spcPts val="1000"/>
              </a:spcBef>
              <a:buClr>
                <a:srgbClr val="B2DF41"/>
              </a:buClr>
            </a:pPr>
            <a:r>
              <a:rPr lang="en-US" sz="2000" b="1" dirty="0">
                <a:latin typeface="Arial" panose="020B0604020202020204" pitchFamily="34" charset="0"/>
                <a:cs typeface="Arial" panose="020B0604020202020204" pitchFamily="34" charset="0"/>
              </a:rPr>
              <a:t>Queenstown Bus Service</a:t>
            </a:r>
          </a:p>
          <a:p>
            <a:pPr marL="342900" indent="-342900" algn="just">
              <a:spcBef>
                <a:spcPts val="1000"/>
              </a:spcBef>
              <a:buClr>
                <a:srgbClr val="B2DF41"/>
              </a:buClr>
              <a:buFont typeface="Century Gothic" panose="020B0502020202020204" pitchFamily="34" charset="0"/>
              <a:buChar char="►"/>
            </a:pPr>
            <a:r>
              <a:rPr lang="en-US" sz="2000" dirty="0">
                <a:latin typeface="Arial" panose="020B0604020202020204" pitchFamily="34" charset="0"/>
                <a:cs typeface="Arial" panose="020B0604020202020204" pitchFamily="34" charset="0"/>
              </a:rPr>
              <a:t>Queenstown bus patronage for 2024/25 is 1,966,086 trips – representing an increase of 4% from 2023/24.</a:t>
            </a:r>
          </a:p>
          <a:p>
            <a:pPr marL="342900" indent="-342900" algn="just">
              <a:spcBef>
                <a:spcPts val="1000"/>
              </a:spcBef>
              <a:buClr>
                <a:srgbClr val="B2DF41"/>
              </a:buClr>
              <a:buFont typeface="Century Gothic" panose="020B0502020202020204" pitchFamily="34" charset="0"/>
              <a:buChar char="►"/>
            </a:pPr>
            <a:r>
              <a:rPr lang="en-US" sz="2000" dirty="0">
                <a:latin typeface="Arial" panose="020B0604020202020204" pitchFamily="34" charset="0"/>
                <a:cs typeface="Arial" panose="020B0604020202020204" pitchFamily="34" charset="0"/>
              </a:rPr>
              <a:t>Orbus patronage data for 10 of the 12 months of the year was at a record high for the Queenstown network, with the remaining 2 months (February and March 2025) both at 99% of the previous patronage records.</a:t>
            </a:r>
          </a:p>
          <a:p>
            <a:pPr marL="342900" indent="-342900" algn="just">
              <a:spcBef>
                <a:spcPts val="1000"/>
              </a:spcBef>
              <a:buClr>
                <a:srgbClr val="B2DF41"/>
              </a:buClr>
              <a:buFont typeface="Century Gothic" panose="020B0502020202020204" pitchFamily="34" charset="0"/>
              <a:buChar char="►"/>
            </a:pPr>
            <a:r>
              <a:rPr lang="en-US" sz="2000" dirty="0">
                <a:latin typeface="Arial" panose="020B0604020202020204" pitchFamily="34" charset="0"/>
                <a:cs typeface="Arial" panose="020B0604020202020204" pitchFamily="34" charset="0"/>
              </a:rPr>
              <a:t>The annual total is also a record for Queenstown, with almost 2 million passenger trips. </a:t>
            </a:r>
          </a:p>
          <a:p>
            <a:pPr marL="342900" indent="-342900" algn="just">
              <a:spcBef>
                <a:spcPts val="1000"/>
              </a:spcBef>
              <a:buClr>
                <a:srgbClr val="B2DF41"/>
              </a:buClr>
              <a:buFont typeface="Century Gothic" panose="020B0502020202020204" pitchFamily="34" charset="0"/>
              <a:buChar char="►"/>
            </a:pPr>
            <a:r>
              <a:rPr lang="en-US" sz="2000" dirty="0">
                <a:latin typeface="Arial" panose="020B0604020202020204" pitchFamily="34" charset="0"/>
                <a:cs typeface="Arial" panose="020B0604020202020204" pitchFamily="34" charset="0"/>
              </a:rPr>
              <a:t>While patronage continues to perform strongly, year-on-year </a:t>
            </a:r>
            <a:r>
              <a:rPr lang="en-US" sz="2000" i="1" dirty="0">
                <a:latin typeface="Arial" panose="020B0604020202020204" pitchFamily="34" charset="0"/>
                <a:cs typeface="Arial" panose="020B0604020202020204" pitchFamily="34" charset="0"/>
              </a:rPr>
              <a:t>growth</a:t>
            </a:r>
            <a:r>
              <a:rPr lang="en-US" sz="2000" dirty="0">
                <a:latin typeface="Arial" panose="020B0604020202020204" pitchFamily="34" charset="0"/>
                <a:cs typeface="Arial" panose="020B0604020202020204" pitchFamily="34" charset="0"/>
              </a:rPr>
              <a:t> is at a lower level than 2023/24 due to the very high rate of growth in that Financial Year. </a:t>
            </a:r>
          </a:p>
          <a:p>
            <a:endParaRPr lang="en-NZ"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92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62C4119-247A-5607-C32D-3C22A943DE01}"/>
              </a:ext>
            </a:extLst>
          </p:cNvPr>
          <p:cNvSpPr>
            <a:spLocks noGrp="1"/>
          </p:cNvSpPr>
          <p:nvPr>
            <p:ph type="sldNum" sz="quarter" idx="12"/>
          </p:nvPr>
        </p:nvSpPr>
        <p:spPr>
          <a:xfrm>
            <a:off x="7766431" y="324235"/>
            <a:ext cx="628813" cy="767687"/>
          </a:xfrm>
        </p:spPr>
        <p:txBody>
          <a:bodyPr/>
          <a:lstStyle/>
          <a:p>
            <a:fld id="{B2571599-55B8-4544-9571-51FBAAB28BA7}" type="slidenum">
              <a:rPr lang="en-NZ" smtClean="0">
                <a:latin typeface="Arial" panose="020B0604020202020204" pitchFamily="34" charset="0"/>
                <a:cs typeface="Arial" panose="020B0604020202020204" pitchFamily="34" charset="0"/>
              </a:rPr>
              <a:t>8</a:t>
            </a:fld>
            <a:endParaRPr lang="en-NZ">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71E5936-D869-76C2-F8B9-CC08D885DF3A}"/>
              </a:ext>
            </a:extLst>
          </p:cNvPr>
          <p:cNvSpPr txBox="1"/>
          <p:nvPr/>
        </p:nvSpPr>
        <p:spPr>
          <a:xfrm>
            <a:off x="154648" y="356133"/>
            <a:ext cx="7611783" cy="584775"/>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Monthly Orbus Patronage in QT</a:t>
            </a:r>
            <a:endParaRPr lang="en-NZ" sz="3200" dirty="0"/>
          </a:p>
        </p:txBody>
      </p:sp>
      <p:sp>
        <p:nvSpPr>
          <p:cNvPr id="12" name="Content Placeholder 5">
            <a:extLst>
              <a:ext uri="{FF2B5EF4-FFF2-40B4-BE49-F238E27FC236}">
                <a16:creationId xmlns:a16="http://schemas.microsoft.com/office/drawing/2014/main" id="{3C26CA0E-7880-C3D8-9B98-2848B77E5C81}"/>
              </a:ext>
            </a:extLst>
          </p:cNvPr>
          <p:cNvSpPr txBox="1">
            <a:spLocks/>
          </p:cNvSpPr>
          <p:nvPr/>
        </p:nvSpPr>
        <p:spPr>
          <a:xfrm>
            <a:off x="32926" y="6309320"/>
            <a:ext cx="6130388" cy="8160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just">
              <a:spcBef>
                <a:spcPts val="0"/>
              </a:spcBef>
            </a:pPr>
            <a:r>
              <a:rPr lang="en-NZ" sz="1200" dirty="0">
                <a:latin typeface="Arial" panose="020B0604020202020204" pitchFamily="34" charset="0"/>
                <a:ea typeface="Times New Roman" panose="02020603050405020304" pitchFamily="18" charset="0"/>
                <a:cs typeface="Arial" panose="020B0604020202020204" pitchFamily="34" charset="0"/>
              </a:rPr>
              <a:t>Data reported by ORC at PATC 3 September 2025</a:t>
            </a:r>
            <a:endParaRPr lang="en-US" sz="11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0"/>
              </a:spcBef>
            </a:pPr>
            <a:r>
              <a:rPr lang="en-NZ" sz="1200" dirty="0">
                <a:latin typeface="Arial" panose="020B0604020202020204" pitchFamily="34" charset="0"/>
                <a:ea typeface="Times New Roman" panose="02020603050405020304" pitchFamily="18" charset="0"/>
                <a:cs typeface="Arial" panose="020B0604020202020204" pitchFamily="34" charset="0"/>
              </a:rPr>
              <a:t>Data is for the public transport Orbus bus network in Queenstown</a:t>
            </a:r>
            <a:endParaRPr lang="en-US"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endParaRPr lang="en-NZ"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1DF79389-43AA-E8DA-C224-696A469658F2}"/>
              </a:ext>
            </a:extLst>
          </p:cNvPr>
          <p:cNvPicPr>
            <a:picLocks noChangeAspect="1"/>
          </p:cNvPicPr>
          <p:nvPr/>
        </p:nvPicPr>
        <p:blipFill>
          <a:blip r:embed="rId2"/>
          <a:stretch>
            <a:fillRect/>
          </a:stretch>
        </p:blipFill>
        <p:spPr>
          <a:xfrm>
            <a:off x="331547" y="1256864"/>
            <a:ext cx="8541519" cy="5038527"/>
          </a:xfrm>
          <a:prstGeom prst="rect">
            <a:avLst/>
          </a:prstGeom>
        </p:spPr>
      </p:pic>
    </p:spTree>
    <p:extLst>
      <p:ext uri="{BB962C8B-B14F-4D97-AF65-F5344CB8AC3E}">
        <p14:creationId xmlns:p14="http://schemas.microsoft.com/office/powerpoint/2010/main" val="383166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11A10-13C9-0362-406C-111BBD5706C1}"/>
              </a:ext>
            </a:extLst>
          </p:cNvPr>
          <p:cNvSpPr>
            <a:spLocks noGrp="1"/>
          </p:cNvSpPr>
          <p:nvPr>
            <p:ph type="title"/>
          </p:nvPr>
        </p:nvSpPr>
        <p:spPr>
          <a:xfrm>
            <a:off x="179512" y="295736"/>
            <a:ext cx="7055380" cy="767687"/>
          </a:xfrm>
        </p:spPr>
        <p:txBody>
          <a:bodyPr/>
          <a:lstStyle/>
          <a:p>
            <a:r>
              <a:rPr lang="en-NZ" sz="3200" dirty="0">
                <a:solidFill>
                  <a:schemeClr val="tx1"/>
                </a:solidFill>
                <a:latin typeface="Arial" panose="020B0604020202020204" pitchFamily="34" charset="0"/>
                <a:cs typeface="Arial" panose="020B0604020202020204" pitchFamily="34" charset="0"/>
              </a:rPr>
              <a:t>Orbus Public Transport Reliability </a:t>
            </a:r>
          </a:p>
        </p:txBody>
      </p:sp>
      <p:sp>
        <p:nvSpPr>
          <p:cNvPr id="3" name="Slide Number Placeholder 2">
            <a:extLst>
              <a:ext uri="{FF2B5EF4-FFF2-40B4-BE49-F238E27FC236}">
                <a16:creationId xmlns:a16="http://schemas.microsoft.com/office/drawing/2014/main" id="{D786C104-5073-F989-01C2-B5D9A16C0093}"/>
              </a:ext>
            </a:extLst>
          </p:cNvPr>
          <p:cNvSpPr>
            <a:spLocks noGrp="1"/>
          </p:cNvSpPr>
          <p:nvPr>
            <p:ph type="sldNum" sz="quarter" idx="12"/>
          </p:nvPr>
        </p:nvSpPr>
        <p:spPr/>
        <p:txBody>
          <a:bodyPr/>
          <a:lstStyle/>
          <a:p>
            <a:fld id="{B2571599-55B8-4544-9571-51FBAAB28BA7}" type="slidenum">
              <a:rPr lang="en-NZ" smtClean="0">
                <a:latin typeface="Arial" panose="020B0604020202020204" pitchFamily="34" charset="0"/>
                <a:cs typeface="Arial" panose="020B0604020202020204" pitchFamily="34" charset="0"/>
              </a:rPr>
              <a:t>9</a:t>
            </a:fld>
            <a:endParaRPr lang="en-NZ">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FAB3C30B-DDE4-EA7E-3B5D-1808F028CF8A}"/>
              </a:ext>
            </a:extLst>
          </p:cNvPr>
          <p:cNvSpPr txBox="1">
            <a:spLocks/>
          </p:cNvSpPr>
          <p:nvPr/>
        </p:nvSpPr>
        <p:spPr>
          <a:xfrm>
            <a:off x="0" y="6453336"/>
            <a:ext cx="6130388" cy="50457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just">
              <a:spcBef>
                <a:spcPts val="0"/>
              </a:spcBef>
            </a:pPr>
            <a:r>
              <a:rPr lang="en-NZ" sz="1200">
                <a:latin typeface="Arial" panose="020B0604020202020204" pitchFamily="34" charset="0"/>
                <a:ea typeface="Times New Roman" panose="02020603050405020304" pitchFamily="18" charset="0"/>
                <a:cs typeface="Arial" panose="020B0604020202020204" pitchFamily="34" charset="0"/>
              </a:rPr>
              <a:t>Data reported by ORC for the Orbus PT network in Queenstown</a:t>
            </a:r>
            <a:endParaRPr lang="en-US">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endParaRPr lang="en-NZ">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55A37EA8-49D0-0B33-3B76-35C9A7B23E70}"/>
              </a:ext>
            </a:extLst>
          </p:cNvPr>
          <p:cNvSpPr txBox="1"/>
          <p:nvPr/>
        </p:nvSpPr>
        <p:spPr>
          <a:xfrm>
            <a:off x="162774" y="1379808"/>
            <a:ext cx="8818452" cy="3077766"/>
          </a:xfrm>
          <a:prstGeom prst="rect">
            <a:avLst/>
          </a:prstGeom>
          <a:noFill/>
        </p:spPr>
        <p:txBody>
          <a:bodyPr wrap="square" rtlCol="0">
            <a:spAutoFit/>
          </a:bodyPr>
          <a:lstStyle/>
          <a:p>
            <a:pPr marL="285750" indent="-285750">
              <a:spcBef>
                <a:spcPts val="300"/>
              </a:spcBef>
              <a:spcAft>
                <a:spcPts val="300"/>
              </a:spcAft>
              <a:buClr>
                <a:srgbClr val="B2DF41"/>
              </a:buClr>
              <a:buFont typeface="Arial" panose="020B0604020202020204" pitchFamily="34" charset="0"/>
              <a:buChar char="►"/>
            </a:pPr>
            <a:r>
              <a:rPr lang="en-NZ" sz="1400" dirty="0">
                <a:latin typeface="Arial" panose="020B0604020202020204" pitchFamily="34" charset="0"/>
                <a:cs typeface="Arial" panose="020B0604020202020204" pitchFamily="34" charset="0"/>
              </a:rPr>
              <a:t>Reliability is the number of trips departing on time as a percentage of the total number of scheduled trips</a:t>
            </a:r>
          </a:p>
          <a:p>
            <a:pPr marL="285750" indent="-285750">
              <a:spcBef>
                <a:spcPts val="300"/>
              </a:spcBef>
              <a:spcAft>
                <a:spcPts val="300"/>
              </a:spcAft>
              <a:buClr>
                <a:srgbClr val="B2DF41"/>
              </a:buClr>
              <a:buFont typeface="Arial" panose="020B0604020202020204" pitchFamily="34" charset="0"/>
              <a:buChar char="►"/>
            </a:pPr>
            <a:r>
              <a:rPr lang="en-NZ" sz="1400" dirty="0">
                <a:latin typeface="Arial" panose="020B0604020202020204" pitchFamily="34" charset="0"/>
                <a:cs typeface="Arial" panose="020B0604020202020204" pitchFamily="34" charset="0"/>
              </a:rPr>
              <a:t>Punctuality is the number of trips arriving on time as a percentage of the total number of operated trips</a:t>
            </a:r>
          </a:p>
          <a:p>
            <a:pPr marL="285750" indent="-285750">
              <a:spcBef>
                <a:spcPts val="300"/>
              </a:spcBef>
              <a:spcAft>
                <a:spcPts val="300"/>
              </a:spcAft>
              <a:buClr>
                <a:srgbClr val="B2DF41"/>
              </a:buClr>
              <a:buFont typeface="Arial" panose="020B0604020202020204" pitchFamily="34" charset="0"/>
              <a:buChar char="►"/>
            </a:pPr>
            <a:r>
              <a:rPr lang="en-NZ" sz="1400" dirty="0">
                <a:latin typeface="Arial" panose="020B0604020202020204" pitchFamily="34" charset="0"/>
                <a:cs typeface="Arial" panose="020B0604020202020204" pitchFamily="34" charset="0"/>
              </a:rPr>
              <a:t>Cancellations are the number of cancelled trips as a percentage of the total number of scheduled trips</a:t>
            </a:r>
          </a:p>
          <a:p>
            <a:pPr marL="285750" indent="-285750">
              <a:spcBef>
                <a:spcPts val="300"/>
              </a:spcBef>
              <a:spcAft>
                <a:spcPts val="300"/>
              </a:spcAft>
              <a:buClr>
                <a:srgbClr val="B2DF41"/>
              </a:buClr>
              <a:buFont typeface="Arial" panose="020B0604020202020204" pitchFamily="34" charset="0"/>
              <a:buChar char="►"/>
            </a:pPr>
            <a:r>
              <a:rPr lang="en-NZ" sz="1400" dirty="0">
                <a:latin typeface="Arial" panose="020B0604020202020204" pitchFamily="34" charset="0"/>
                <a:cs typeface="Arial" panose="020B0604020202020204" pitchFamily="34" charset="0"/>
              </a:rPr>
              <a:t>Scheduled trips are the number of trips that are meant to run each month (timetabled trips)</a:t>
            </a:r>
          </a:p>
          <a:p>
            <a:pPr marL="285750" indent="-285750">
              <a:spcBef>
                <a:spcPts val="300"/>
              </a:spcBef>
              <a:spcAft>
                <a:spcPts val="300"/>
              </a:spcAft>
              <a:buClr>
                <a:srgbClr val="B2DF41"/>
              </a:buClr>
              <a:buFont typeface="Arial" panose="020B0604020202020204" pitchFamily="34" charset="0"/>
              <a:buChar char="►"/>
            </a:pPr>
            <a:r>
              <a:rPr lang="en-NZ" sz="1400" dirty="0">
                <a:latin typeface="Arial" panose="020B0604020202020204" pitchFamily="34" charset="0"/>
                <a:cs typeface="Arial" panose="020B0604020202020204" pitchFamily="34" charset="0"/>
              </a:rPr>
              <a:t>Operated trips is the actual number of trips that were run for the month due to cancellations or other reasons. </a:t>
            </a:r>
          </a:p>
          <a:p>
            <a:pPr>
              <a:spcBef>
                <a:spcPts val="300"/>
              </a:spcBef>
              <a:spcAft>
                <a:spcPts val="300"/>
              </a:spcAft>
              <a:buClr>
                <a:srgbClr val="B2DF41"/>
              </a:buClr>
            </a:pPr>
            <a:r>
              <a:rPr lang="en-NZ" sz="1400" dirty="0">
                <a:latin typeface="Arial" panose="020B0604020202020204" pitchFamily="34" charset="0"/>
                <a:cs typeface="Arial" panose="020B0604020202020204" pitchFamily="34" charset="0"/>
              </a:rPr>
              <a:t>Over the 2024/25 year:</a:t>
            </a:r>
          </a:p>
          <a:p>
            <a:pPr marL="285750" indent="-285750">
              <a:spcBef>
                <a:spcPts val="300"/>
              </a:spcBef>
              <a:spcAft>
                <a:spcPts val="300"/>
              </a:spcAft>
              <a:buClr>
                <a:srgbClr val="B2DF41"/>
              </a:buClr>
              <a:buFont typeface="Arial" panose="020B0604020202020204" pitchFamily="34" charset="0"/>
              <a:buChar char="►"/>
            </a:pPr>
            <a:r>
              <a:rPr lang="en-NZ" sz="1400" dirty="0">
                <a:latin typeface="Arial" panose="020B0604020202020204" pitchFamily="34" charset="0"/>
                <a:cs typeface="Arial" panose="020B0604020202020204" pitchFamily="34" charset="0"/>
              </a:rPr>
              <a:t>Average reliability is 89.8%</a:t>
            </a:r>
          </a:p>
          <a:p>
            <a:pPr marL="285750" indent="-285750">
              <a:spcBef>
                <a:spcPts val="300"/>
              </a:spcBef>
              <a:spcAft>
                <a:spcPts val="300"/>
              </a:spcAft>
              <a:buClr>
                <a:srgbClr val="B2DF41"/>
              </a:buClr>
              <a:buFont typeface="Arial" panose="020B0604020202020204" pitchFamily="34" charset="0"/>
              <a:buChar char="►"/>
            </a:pPr>
            <a:r>
              <a:rPr lang="en-NZ" sz="1400" dirty="0">
                <a:latin typeface="Arial" panose="020B0604020202020204" pitchFamily="34" charset="0"/>
                <a:cs typeface="Arial" panose="020B0604020202020204" pitchFamily="34" charset="0"/>
              </a:rPr>
              <a:t>Punctuality saw an big increase in the last quarter, going from an average of 37.8% over Quarter 1 – 3 to an average of 90.8% in Quarter 4</a:t>
            </a:r>
          </a:p>
          <a:p>
            <a:pPr marL="285750" indent="-285750">
              <a:spcBef>
                <a:spcPts val="300"/>
              </a:spcBef>
              <a:spcAft>
                <a:spcPts val="300"/>
              </a:spcAft>
              <a:buClr>
                <a:srgbClr val="B2DF41"/>
              </a:buClr>
              <a:buFont typeface="Arial" panose="020B0604020202020204" pitchFamily="34" charset="0"/>
              <a:buChar char="►"/>
            </a:pPr>
            <a:r>
              <a:rPr lang="en-NZ" sz="1400" dirty="0">
                <a:latin typeface="Arial" panose="020B0604020202020204" pitchFamily="34" charset="0"/>
                <a:cs typeface="Arial" panose="020B0604020202020204" pitchFamily="34" charset="0"/>
              </a:rPr>
              <a:t>A total of 605 trips were cancelled</a:t>
            </a:r>
          </a:p>
        </p:txBody>
      </p:sp>
      <p:pic>
        <p:nvPicPr>
          <p:cNvPr id="8" name="Picture 7">
            <a:extLst>
              <a:ext uri="{FF2B5EF4-FFF2-40B4-BE49-F238E27FC236}">
                <a16:creationId xmlns:a16="http://schemas.microsoft.com/office/drawing/2014/main" id="{28BC4EAD-7D33-2053-C06E-5AD8C0EEDFBF}"/>
              </a:ext>
            </a:extLst>
          </p:cNvPr>
          <p:cNvPicPr>
            <a:picLocks noChangeAspect="1"/>
          </p:cNvPicPr>
          <p:nvPr/>
        </p:nvPicPr>
        <p:blipFill>
          <a:blip r:embed="rId2"/>
          <a:stretch>
            <a:fillRect/>
          </a:stretch>
        </p:blipFill>
        <p:spPr>
          <a:xfrm>
            <a:off x="0" y="4528038"/>
            <a:ext cx="9157670" cy="1784370"/>
          </a:xfrm>
          <a:prstGeom prst="rect">
            <a:avLst/>
          </a:prstGeom>
        </p:spPr>
      </p:pic>
    </p:spTree>
    <p:extLst>
      <p:ext uri="{BB962C8B-B14F-4D97-AF65-F5344CB8AC3E}">
        <p14:creationId xmlns:p14="http://schemas.microsoft.com/office/powerpoint/2010/main" val="118866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11DD336CDA5E469DE5EDBE654C7D37" ma:contentTypeVersion="6" ma:contentTypeDescription="Create a new document." ma:contentTypeScope="" ma:versionID="8e17ea7030e871fbd47810072a1e9586">
  <xsd:schema xmlns:xsd="http://www.w3.org/2001/XMLSchema" xmlns:xs="http://www.w3.org/2001/XMLSchema" xmlns:p="http://schemas.microsoft.com/office/2006/metadata/properties" xmlns:ns2="836f7f5c-6c5d-469c-9946-b8ca343d52c7" xmlns:ns3="58644836-2f55-44b0-a43f-111256966ffd" targetNamespace="http://schemas.microsoft.com/office/2006/metadata/properties" ma:root="true" ma:fieldsID="86c6faad407faf2c143af5d100a4873e" ns2:_="" ns3:_="">
    <xsd:import namespace="836f7f5c-6c5d-469c-9946-b8ca343d52c7"/>
    <xsd:import namespace="58644836-2f55-44b0-a43f-111256966ff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f7f5c-6c5d-469c-9946-b8ca343d52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644836-2f55-44b0-a43f-111256966ff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6D87F2-F0D4-42DA-9A67-C12F27A1E9B0}">
  <ds:schemaRefs>
    <ds:schemaRef ds:uri="http://schemas.microsoft.com/sharepoint/v3/contenttype/forms"/>
  </ds:schemaRefs>
</ds:datastoreItem>
</file>

<file path=customXml/itemProps2.xml><?xml version="1.0" encoding="utf-8"?>
<ds:datastoreItem xmlns:ds="http://schemas.openxmlformats.org/officeDocument/2006/customXml" ds:itemID="{1ADC8AA2-0736-4909-9CA7-1B2B351EB5EA}">
  <ds:schemaRefs>
    <ds:schemaRef ds:uri="http://purl.org/dc/elements/1.1/"/>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836f7f5c-6c5d-469c-9946-b8ca343d52c7"/>
    <ds:schemaRef ds:uri="http://purl.org/dc/terms/"/>
    <ds:schemaRef ds:uri="http://purl.org/dc/dcmitype/"/>
    <ds:schemaRef ds:uri="http://schemas.openxmlformats.org/package/2006/metadata/core-properties"/>
    <ds:schemaRef ds:uri="58644836-2f55-44b0-a43f-111256966ffd"/>
  </ds:schemaRefs>
</ds:datastoreItem>
</file>

<file path=customXml/itemProps3.xml><?xml version="1.0" encoding="utf-8"?>
<ds:datastoreItem xmlns:ds="http://schemas.openxmlformats.org/officeDocument/2006/customXml" ds:itemID="{ED728357-1626-4CA3-9C06-81EA9789C4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6f7f5c-6c5d-469c-9946-b8ca343d52c7"/>
    <ds:schemaRef ds:uri="58644836-2f55-44b0-a43f-111256966f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Monitoring Report Q1 2025 26 V2</Template>
  <TotalTime>4184</TotalTime>
  <Words>1864</Words>
  <Application>Microsoft Office PowerPoint</Application>
  <PresentationFormat>On-screen Show (4:3)</PresentationFormat>
  <Paragraphs>158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Wingdings 3</vt:lpstr>
      <vt:lpstr>Ion</vt:lpstr>
      <vt:lpstr>QLDC Transport Network Monitoring Snapshot Report</vt:lpstr>
      <vt:lpstr>Quarter 1 Report Overall Statement</vt:lpstr>
      <vt:lpstr>Number of People on Bikes</vt:lpstr>
      <vt:lpstr>2025/26 Active Travel Routes Bike Counts</vt:lpstr>
      <vt:lpstr>Number of People Walking</vt:lpstr>
      <vt:lpstr>PowerPoint Presentation</vt:lpstr>
      <vt:lpstr>Bus Patronage in Queenstown</vt:lpstr>
      <vt:lpstr>PowerPoint Presentation</vt:lpstr>
      <vt:lpstr>Orbus Public Transport Reliability </vt:lpstr>
      <vt:lpstr>Ferry Patronage in Queenstown</vt:lpstr>
      <vt:lpstr>Traffic Count Data</vt:lpstr>
      <vt:lpstr>SH6 – Ladies Mile (East of Lower Shotover Rd)</vt:lpstr>
      <vt:lpstr>SH6– Kawarau Falls Bridge</vt:lpstr>
      <vt:lpstr>SH6A – Frankton Road</vt:lpstr>
      <vt:lpstr>SH6A - Stanley St by Millenium Hotel</vt:lpstr>
      <vt:lpstr>DSI’s on the Network</vt:lpstr>
      <vt:lpstr>Reporting from Census Data</vt:lpstr>
      <vt:lpstr>Mode Share for Journey to Work</vt:lpstr>
      <vt:lpstr>Mode Share for Journey to Work</vt:lpstr>
      <vt:lpstr>Mode Share for Journey to Education</vt:lpstr>
      <vt:lpstr>Mode Share for Journey to Education</vt:lpstr>
      <vt:lpstr>Number of motor vehicles per household</vt:lpstr>
      <vt:lpstr>Number of motor vehicles per household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Adrienne.Hooper@qldc.govt.nz</dc:creator>
  <cp:lastModifiedBy>Adrienne Hooper</cp:lastModifiedBy>
  <cp:revision>12</cp:revision>
  <cp:lastPrinted>2025-10-30T23:01:31Z</cp:lastPrinted>
  <dcterms:created xsi:type="dcterms:W3CDTF">2022-09-20T20:58:07Z</dcterms:created>
  <dcterms:modified xsi:type="dcterms:W3CDTF">2025-11-19T23:31:45Z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0x0101005F11DD336CDA5E469DE5EDBE654C7D37</vt:lpwstr>
  </property>
</Properties>
</file>