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35c3090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35c3090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2c29c4d7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2c29c4d7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2c29c4d7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2c29c4d7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35c3090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35c3090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3a6537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3a6537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3a6537f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a3a6537f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a6537f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3a6537f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2c29c4d7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2c29c4d7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3a6537f5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3a6537f5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2c29c4d7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2c29c4d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3a6537f5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3a6537f5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2c29c4d7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2c29c4d7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35c3090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35c3090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qldc.govt.nz/media/nazhf4fd/1803-sustaining-tourism-growth-in-queenstown-final-report.pdf" TargetMode="External"/><Relationship Id="rId10" Type="http://schemas.openxmlformats.org/officeDocument/2006/relationships/hyperlink" Target="https://www.qldc.govt.nz/media/oqeh4xmz/qldc_annual-report_2022-2023_final-251023-adopted.pdf" TargetMode="External"/><Relationship Id="rId13" Type="http://schemas.openxmlformats.org/officeDocument/2006/relationships/hyperlink" Target="https://www.qldc.govt.nz/media/tclpreir/section-42a-report.pdf" TargetMode="External"/><Relationship Id="rId12" Type="http://schemas.openxmlformats.org/officeDocument/2006/relationships/hyperlink" Target="https://www.qldc.govt.nz/media/0gsfxr2n/rebuttal-evidence-of-colin-shields-transport-dated-10-november-2023-appendix-a-included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qldc.govt.nz/media/l5bnkx1o/1-appendix-a-te-putahi-final-draft-masterplan-report-pages-i-to-22.pdf" TargetMode="External"/><Relationship Id="rId4" Type="http://schemas.openxmlformats.org/officeDocument/2006/relationships/hyperlink" Target="https://environment.govt.nz/what-government-is-doing/areas-of-work/waste/aotearoa-new-zealand-waste-strategy/" TargetMode="External"/><Relationship Id="rId9" Type="http://schemas.openxmlformats.org/officeDocument/2006/relationships/hyperlink" Target="https://www.qldc.govt.nz/media/2qmbdosc/qldc_annual-report_2021-2022_combined-101022-adopted.pdf" TargetMode="External"/><Relationship Id="rId15" Type="http://schemas.openxmlformats.org/officeDocument/2006/relationships/hyperlink" Target="https://www.qldc.govt.nz/media/fymfovh5/rebuttal-evidence-of-dawn-palmer-ecology-dated-10-november-2023.pdf" TargetMode="External"/><Relationship Id="rId14" Type="http://schemas.openxmlformats.org/officeDocument/2006/relationships/hyperlink" Target="http://www.qldc.govt.nz/media/5oln5gfx/rebuttal-evidence-of-jeffrey-brown-planning-dated-10-november-2023.pdf" TargetMode="External"/><Relationship Id="rId17" Type="http://schemas.openxmlformats.org/officeDocument/2006/relationships/hyperlink" Target="https://www.qldc.govt.nz/media/kfnlb0p4/dave-smith-traffic-waka-kotahi-submitter-62-20-oct-2023.pdf" TargetMode="External"/><Relationship Id="rId16" Type="http://schemas.openxmlformats.org/officeDocument/2006/relationships/hyperlink" Target="https://www.qldc.govt.nz/media/5oln5gfx/rebuttal-evidence-of-jeffrey-brown-planning-dated-10-november-2023.pdf" TargetMode="External"/><Relationship Id="rId5" Type="http://schemas.openxmlformats.org/officeDocument/2006/relationships/hyperlink" Target="https://www.qldc.govt.nz/media/tgpdwrtf/a-watn-single-stage-business-case-pp1-16.pdf" TargetMode="External"/><Relationship Id="rId6" Type="http://schemas.openxmlformats.org/officeDocument/2006/relationships/hyperlink" Target="https://www.qldc.govt.nz/services/transport-and-parking/way-to-go/whakatipu-active-travel-network" TargetMode="External"/><Relationship Id="rId18" Type="http://schemas.openxmlformats.org/officeDocument/2006/relationships/hyperlink" Target="http://www.landcareresearch.co.nz/" TargetMode="External"/><Relationship Id="rId7" Type="http://schemas.openxmlformats.org/officeDocument/2006/relationships/hyperlink" Target="https://www.qldc.govt.nz/media/1vbfsmbr/final-1-0-queenstown-lakes-kerbside-waste-swap-2019.pdf" TargetMode="External"/><Relationship Id="rId8" Type="http://schemas.openxmlformats.org/officeDocument/2006/relationships/hyperlink" Target="https://www.qldc.govt.nz/media/hcvlxe4w/waste-minimisation-and-management-plan-2018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Celine Austin Submission</a:t>
            </a:r>
            <a:endParaRPr/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00" y="881675"/>
            <a:ext cx="6181025" cy="38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8925" y="278575"/>
            <a:ext cx="88923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INTRODUCTION: The 3 Principles behind my reasoning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2750" y="1745200"/>
            <a:ext cx="23679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1/ Vision of the Masterplan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Ref.#1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247950" y="300375"/>
            <a:ext cx="8224500" cy="4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2. Maximum parking requirement and Residential Visitor Accommodation in HDR. Ref.#15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My concerns: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" sz="1600">
                <a:solidFill>
                  <a:schemeClr val="dk1"/>
                </a:solidFill>
              </a:rPr>
              <a:t>Queenstown is a semi-rural environment and most people have at least one car, especially families. Not enough parking space for residents may generate “wild” parking.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" sz="1600">
                <a:solidFill>
                  <a:schemeClr val="dk1"/>
                </a:solidFill>
              </a:rPr>
              <a:t>90 day RVA in HDR (instead of the 4 week option presented by Mr Brown) will likely attract tourists with private vehicles.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CONCLUSION: I would like either the parking ratio to be reviewed to suit the amended provision or to keep the RVA in HDR down to 4 week.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p22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472800" y="1543175"/>
            <a:ext cx="81984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1.</a:t>
            </a:r>
            <a:r>
              <a:rPr lang="en" sz="1600">
                <a:solidFill>
                  <a:schemeClr val="dk1"/>
                </a:solidFill>
              </a:rPr>
              <a:t>    </a:t>
            </a:r>
            <a:r>
              <a:rPr b="1" lang="en" sz="1600">
                <a:solidFill>
                  <a:schemeClr val="dk1"/>
                </a:solidFill>
              </a:rPr>
              <a:t>Provisions for easy access to 3 pin power sockets in parking areas, so EVs and  e-bikes can easily be charged.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20600" y="2428150"/>
            <a:ext cx="83028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2A.</a:t>
            </a:r>
            <a:r>
              <a:rPr lang="en" sz="1600">
                <a:solidFill>
                  <a:schemeClr val="dk1"/>
                </a:solidFill>
              </a:rPr>
              <a:t>  </a:t>
            </a:r>
            <a:r>
              <a:rPr b="1" lang="en" sz="1600">
                <a:solidFill>
                  <a:schemeClr val="dk1"/>
                </a:solidFill>
              </a:rPr>
              <a:t>Provisions to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have more certainty regarding the staging of delivery of infrastructure and development.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2B.  Provisions to enhance the development of the education facilities and commercial precinct before the residential area.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Ref.#16 - Mr Smith conclusion summarizes my view.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30800" y="482800"/>
            <a:ext cx="52740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C. The Provisions I would like to add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3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574400" y="509125"/>
            <a:ext cx="5835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300" y="855150"/>
            <a:ext cx="4805500" cy="3169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339425" y="920425"/>
            <a:ext cx="36162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3.  Provision for a Community garden especially for  High Density Residents 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339425" y="2571750"/>
            <a:ext cx="3851100" cy="18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49.2.2 Objective – Development achieves a range of residential intensity and diversity of housing choice to promote affordable homes, </a:t>
            </a:r>
            <a:r>
              <a:rPr b="1" i="1" lang="en" sz="1600" u="sng">
                <a:solidFill>
                  <a:schemeClr val="dk1"/>
                </a:solidFill>
              </a:rPr>
              <a:t>a self-sustaining community</a:t>
            </a:r>
            <a:r>
              <a:rPr b="1" lang="en" sz="1600">
                <a:solidFill>
                  <a:schemeClr val="dk1"/>
                </a:solidFill>
              </a:rPr>
              <a:t>, and efficient use of urban land. 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4451600" y="4217775"/>
            <a:ext cx="289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Ref.#17 -  NPS-HPL Class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24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404700" y="391625"/>
            <a:ext cx="8067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CONCLUSION: 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I support the vision of Te Pūtahi Ladies Miles Masterplan. I can see the benefits it could bring to our community. However I have concerns that its </a:t>
            </a:r>
            <a:r>
              <a:rPr b="1" lang="en" sz="2600">
                <a:solidFill>
                  <a:schemeClr val="dk1"/>
                </a:solidFill>
              </a:rPr>
              <a:t>success</a:t>
            </a:r>
            <a:r>
              <a:rPr b="1" lang="en" sz="2600">
                <a:solidFill>
                  <a:schemeClr val="dk1"/>
                </a:solidFill>
              </a:rPr>
              <a:t> relies on specific staging phases involving multiple stakeholders and that it could easily fall through. 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69975" y="4177450"/>
            <a:ext cx="81069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Thank you for your consideration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39175" y="52225"/>
            <a:ext cx="8929200" cy="4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TPLM References: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#1 - Page 11-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3"/>
              </a:rPr>
              <a:t>https://www.qldc.govt.nz/media/l5bnkx1o/1-appendix-a-te-putahi-final-draft-masterplan-report-pages-i-to-22.pdf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#2 - Resource Management Act 1991 - Part 2: Purpose and Principles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#3 -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4"/>
              </a:rPr>
              <a:t>https://environment.govt.nz/what-government-is-doing/areas-of-work/waste/aotearoa-new-zealand-waste-strategy/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#4 - Page 16 -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5"/>
              </a:rPr>
              <a:t>https://www.qldc.govt.nz/media/tgpdwrtf/a-watn-single-stage-business-case-pp1-16.pdf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#5 -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6"/>
              </a:rPr>
              <a:t> https://www.qldc.govt.nz/services/transport-and-parking/way-to-go/whakatipu-active-travel-network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#6 - Page 15 -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7"/>
              </a:rPr>
              <a:t>https://www.qldc.govt.nz/media/1vbfsmbr/final-1-0-queenstown-lakes-kerbside-waste-swap-2019.pdf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#7 - Page 17 -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8"/>
              </a:rPr>
              <a:t>https://www.qldc.govt.nz/media/hcvlxe4w/waste-minimisation-and-management-plan-2018.pdf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#8 - Page 72 -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9"/>
              </a:rPr>
              <a:t>https://www.qldc.govt.nz/media/2qmbdosc/qldc_annual-report_2021-2022_combined-101022-adopted.pdf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#9 - Page 84 &amp; 86 -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0"/>
              </a:rPr>
              <a:t>https://www.qldc.govt.nz/media/oqeh4xmz/qldc_annual-report_2022-2023_final-251023-adopted.pdf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#10 - Page 41 -</a:t>
            </a:r>
            <a:r>
              <a:rPr lang="en" sz="1000">
                <a:solidFill>
                  <a:schemeClr val="dk1"/>
                </a:solidFill>
                <a:highlight>
                  <a:srgbClr val="C9DAF8"/>
                </a:highlight>
              </a:rPr>
              <a:t> </a:t>
            </a:r>
            <a:r>
              <a:rPr lang="en" sz="1200" u="sng">
                <a:solidFill>
                  <a:schemeClr val="hlink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https://www.qldc.govt.nz/media/nazhf4fd/1803-sustaining-tourism-growth-in-queenstown-final-report.pdf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#11 -  Page 6 - Points17-18-19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2"/>
              </a:rPr>
              <a:t>https://www.qldc.govt.nz/media/0gsfxr2n/rebuttal-evidence-of-colin-shields-transport-dated-10-november-2023-appendix-a-included.pdf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#12 - Page 9 - Point 17 -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3"/>
              </a:rPr>
              <a:t>https://www.qldc.govt.nz/media/tclpreir/section-42a-report.pdf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#13 - Page 23 - Point 83 -  h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4"/>
              </a:rPr>
              <a:t>ttps://www.qldc.govt.nz/media/5oln5gfx/rebuttal-evidence-of-jeffrey-brown-planning-dated-10-november-2023.pdf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#14 - Page 4 - Point 12 -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5"/>
              </a:rPr>
              <a:t>https://www.qldc.govt.nz/media/fymfovh5/rebuttal-evidence-of-dawn-palmer-ecology-dated-10-november-2023.pdf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#15 - Page 19 (Point 49.5.37) &amp; Page 109 (Point 29.5.12A) - 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6"/>
              </a:rPr>
              <a:t>https://www.qldc.govt.nz/media/5oln5gfx/rebuttal-evidence-of-jeffrey-brown-planning-dated-10-november-2023.pdf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#16 - Page 23 - Point 13 Conclusion</a:t>
            </a:r>
            <a:r>
              <a:rPr lang="en" sz="1000">
                <a:solidFill>
                  <a:schemeClr val="dk1"/>
                </a:solidFill>
                <a:highlight>
                  <a:srgbClr val="C9DAF8"/>
                </a:highlight>
              </a:rPr>
              <a:t>   </a:t>
            </a:r>
            <a:r>
              <a:rPr lang="en" sz="1000" u="sng">
                <a:solidFill>
                  <a:schemeClr val="hlink"/>
                </a:solidFill>
                <a:highlight>
                  <a:srgbClr val="C9DAF8"/>
                </a:highlight>
                <a:hlinkClick r:id="rId17"/>
              </a:rPr>
              <a:t>https://www.qldc.govt.nz/media/kfnlb0p4/dave-smith-traffic-waka-kotahi-submitter-62-20-oct-2023.pdf</a:t>
            </a:r>
            <a:endParaRPr sz="800">
              <a:solidFill>
                <a:schemeClr val="dk1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CFE2F3"/>
                </a:highlight>
              </a:rPr>
              <a:t>#17 - Map HPL class 2 </a:t>
            </a:r>
            <a:r>
              <a:rPr lang="en" sz="1000" u="sng">
                <a:solidFill>
                  <a:schemeClr val="hlink"/>
                </a:solidFill>
                <a:highlight>
                  <a:srgbClr val="CFE2F3"/>
                </a:highlight>
                <a:hlinkClick r:id="rId18"/>
              </a:rPr>
              <a:t>https://www.landcareresearch.co.nz/</a:t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" sz="750"/>
              <a:t>Celine Austin Submission</a:t>
            </a:r>
            <a:endParaRPr sz="75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21925" y="378575"/>
            <a:ext cx="83811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2/ RMA 1991: Part 2 - Purpose Ref.#2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6675"/>
            <a:ext cx="8167657" cy="325583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Celine Austin Submission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11700" y="614025"/>
            <a:ext cx="8520600" cy="6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3/ NZ Waste Strategy Vision 2050  Ref.#3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49300"/>
            <a:ext cx="8167651" cy="27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Celine Austin Submission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1/ KEY ISSUES OUTSIDE THE TPLM PERIMETER</a:t>
            </a:r>
            <a:endParaRPr b="1" sz="262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43600" y="1322175"/>
            <a:ext cx="74541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A.</a:t>
            </a:r>
            <a:r>
              <a:rPr b="1" lang="en" sz="1200">
                <a:solidFill>
                  <a:schemeClr val="dk1"/>
                </a:solidFill>
              </a:rPr>
              <a:t> </a:t>
            </a:r>
            <a:r>
              <a:rPr b="1" lang="en" sz="2200">
                <a:solidFill>
                  <a:schemeClr val="dk1"/>
                </a:solidFill>
              </a:rPr>
              <a:t>Traffic congestion, active transport and modal</a:t>
            </a:r>
            <a:r>
              <a:rPr b="1" lang="en" sz="2300">
                <a:solidFill>
                  <a:schemeClr val="dk1"/>
                </a:solidFill>
              </a:rPr>
              <a:t> shift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1775425" y="3472525"/>
            <a:ext cx="73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8450" y="1930550"/>
            <a:ext cx="83289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The point of focus and data analysis have been around SH6 West-East bound of Shotover Bridge. However traffic congestion is spread widely around the Wakatipu </a:t>
            </a:r>
            <a:r>
              <a:rPr b="1" lang="en" sz="1800">
                <a:solidFill>
                  <a:schemeClr val="dk1"/>
                </a:solidFill>
              </a:rPr>
              <a:t>Basin</a:t>
            </a:r>
            <a:r>
              <a:rPr b="1" lang="en" sz="1800">
                <a:solidFill>
                  <a:schemeClr val="dk1"/>
                </a:solidFill>
              </a:rPr>
              <a:t>, especially at peak times. This creates a ripple effect, affecting residents, tourists and tourist operators.  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Active Transport -  business case from 2019 Ref.#4 &amp; 5</a:t>
            </a:r>
            <a:endParaRPr b="1" sz="1800">
              <a:solidFill>
                <a:schemeClr val="dk1"/>
              </a:solidFill>
            </a:endParaRPr>
          </a:p>
          <a:p>
            <a:pPr indent="-34925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➔"/>
            </a:pPr>
            <a:r>
              <a:rPr b="1" lang="en" sz="1800">
                <a:solidFill>
                  <a:schemeClr val="dk1"/>
                </a:solidFill>
              </a:rPr>
              <a:t>Route A2 and A8 which are key to active transport linking East to West Side of Shotover bridge haven’t been completed yet. </a:t>
            </a:r>
            <a:endParaRPr b="1" sz="1800">
              <a:solidFill>
                <a:schemeClr val="dk1"/>
              </a:solidFill>
            </a:endParaRPr>
          </a:p>
          <a:p>
            <a:pPr indent="-34925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➔"/>
            </a:pPr>
            <a:r>
              <a:rPr b="1" lang="en" sz="1800">
                <a:solidFill>
                  <a:schemeClr val="dk1"/>
                </a:solidFill>
              </a:rPr>
              <a:t>Route C7 doesn’t have the funding.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highlight>
                <a:srgbClr val="C9DAF8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47" y="81287"/>
            <a:ext cx="7651303" cy="49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0" y="4425500"/>
            <a:ext cx="9531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Ref.#4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-52225" y="326400"/>
            <a:ext cx="90732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77"/>
              <a:t>2.</a:t>
            </a:r>
            <a:r>
              <a:rPr lang="en" sz="1377"/>
              <a:t> </a:t>
            </a:r>
            <a:r>
              <a:rPr b="1" lang="en" sz="2377"/>
              <a:t>WASTE MANAGEMENT</a:t>
            </a:r>
            <a:r>
              <a:rPr b="1" lang="en" sz="2377"/>
              <a:t>, RECYCLING and ORGANIC WASTE</a:t>
            </a:r>
            <a:r>
              <a:rPr b="1" lang="en" sz="2477"/>
              <a:t> 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653" y="1005300"/>
            <a:ext cx="3836696" cy="37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39400" y="1227150"/>
            <a:ext cx="44385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52% of our waste are compostable Ref.#6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QLDC WMMP 2018 Ref.#7 preferred </a:t>
            </a:r>
            <a:r>
              <a:rPr b="1" lang="en" sz="1800">
                <a:solidFill>
                  <a:schemeClr val="dk1"/>
                </a:solidFill>
              </a:rPr>
              <a:t>program</a:t>
            </a:r>
            <a:r>
              <a:rPr b="1" lang="en" sz="1800">
                <a:solidFill>
                  <a:schemeClr val="dk1"/>
                </a:solidFill>
              </a:rPr>
              <a:t> was “focusing on glass and organics”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QLDC annual reports 2021 to 2023 Ref.#8 &amp; #9 are still planning for organic waste </a:t>
            </a:r>
            <a:r>
              <a:rPr b="1" lang="en" sz="1800">
                <a:solidFill>
                  <a:schemeClr val="dk1"/>
                </a:solidFill>
              </a:rPr>
              <a:t>collection and recycling centre upgrade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30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/>
              <a:t>CONCLUSION</a:t>
            </a:r>
            <a:endParaRPr b="1" sz="262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877575"/>
            <a:ext cx="8520600" cy="12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>
                <a:solidFill>
                  <a:schemeClr val="dk1"/>
                </a:solidFill>
              </a:rPr>
              <a:t>I have concerns that some key infrastructures in Queenstown are not already in place or </a:t>
            </a:r>
            <a:r>
              <a:rPr b="1" lang="en">
                <a:solidFill>
                  <a:schemeClr val="dk1"/>
                </a:solidFill>
              </a:rPr>
              <a:t>being completed in the near future </a:t>
            </a:r>
            <a:r>
              <a:rPr b="1" lang="en">
                <a:solidFill>
                  <a:schemeClr val="dk1"/>
                </a:solidFill>
              </a:rPr>
              <a:t>to insure Queenstown GROWS WELL in a SUSTAINABLE MANNER.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025" y="1813900"/>
            <a:ext cx="5440125" cy="2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31525" y="1961225"/>
            <a:ext cx="33495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Fundamental Active Transport Network linking East- West side of Shotover Bridge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Recycling Centre relocation and upgrade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Kerbside organics collection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509550" y="3878225"/>
            <a:ext cx="25116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2018 Report - Sustaining tourism growth  in Queenstown - Ref.#10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620"/>
              <a:t>2</a:t>
            </a:r>
            <a:r>
              <a:rPr b="1" lang="en" sz="2620"/>
              <a:t>/ KEY ISSUES WITHIN THE TPLM PERIMETER</a:t>
            </a:r>
            <a:endParaRPr b="1" sz="2620"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335250"/>
            <a:ext cx="85206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chemeClr val="dk1"/>
                </a:solidFill>
              </a:rPr>
              <a:t>A.</a:t>
            </a:r>
            <a:r>
              <a:rPr lang="en" sz="8800">
                <a:solidFill>
                  <a:schemeClr val="dk1"/>
                </a:solidFill>
              </a:rPr>
              <a:t> </a:t>
            </a:r>
            <a:r>
              <a:rPr b="1" lang="en" sz="8800">
                <a:solidFill>
                  <a:schemeClr val="dk1"/>
                </a:solidFill>
              </a:rPr>
              <a:t>The Provisions or Points I support</a:t>
            </a:r>
            <a:endParaRPr b="1" sz="8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8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dk1"/>
                </a:solidFill>
              </a:rPr>
              <a:t>1.</a:t>
            </a:r>
            <a:r>
              <a:rPr lang="en" sz="6400">
                <a:solidFill>
                  <a:schemeClr val="dk1"/>
                </a:solidFill>
              </a:rPr>
              <a:t> </a:t>
            </a:r>
            <a:r>
              <a:rPr b="1" lang="en" sz="6400">
                <a:solidFill>
                  <a:schemeClr val="dk1"/>
                </a:solidFill>
              </a:rPr>
              <a:t>SH6/Stalker Road and SH6/Howards Drive intersection upgrades with managed traffic lights and speed reduction down to 60km/h. Ref.#11</a:t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dk1"/>
                </a:solidFill>
              </a:rPr>
              <a:t>2. Increase of the supermarket floor area. Ref.#12 I believe this should help residents to find competitive pricing within the TPLM commercial precinct and decrease utility trips to main Frankton shops. </a:t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391625"/>
            <a:ext cx="8520600" cy="4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50">
                <a:solidFill>
                  <a:schemeClr val="dk1"/>
                </a:solidFill>
              </a:rPr>
              <a:t>B.</a:t>
            </a:r>
            <a:r>
              <a:rPr lang="en" sz="2350">
                <a:solidFill>
                  <a:schemeClr val="dk1"/>
                </a:solidFill>
              </a:rPr>
              <a:t>  </a:t>
            </a:r>
            <a:r>
              <a:rPr b="1" lang="en" sz="2350">
                <a:solidFill>
                  <a:schemeClr val="dk1"/>
                </a:solidFill>
              </a:rPr>
              <a:t>The amended provisions I oppose</a:t>
            </a:r>
            <a:endParaRPr b="1" sz="2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1.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Reduction of the 75m setback adjacent to SH6 on QCC land. Ref.#13 and Ref.#14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As per Mrs Palmer explains, this is important to retain foraging open space in the South Side of SH6 especially for 3 specific birds, who are either nationally endangered or declining. I refer to N.3 TPLM principles of the triangle “Support a healthy environment and ecology”.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I’m asking to review the provision to keep the 75m setback as per original.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/>
          <p:nvPr>
            <p:ph idx="4294967295" type="subTitle"/>
          </p:nvPr>
        </p:nvSpPr>
        <p:spPr>
          <a:xfrm>
            <a:off x="128925" y="4804075"/>
            <a:ext cx="8520600" cy="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750"/>
              <a:t>Celine Austin Submission</a:t>
            </a:r>
            <a:endParaRPr sz="75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